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1"/>
  </p:sldMasterIdLst>
  <p:notesMasterIdLst>
    <p:notesMasterId r:id="rId45"/>
  </p:notesMasterIdLst>
  <p:handoutMasterIdLst>
    <p:handoutMasterId r:id="rId46"/>
  </p:handoutMasterIdLst>
  <p:sldIdLst>
    <p:sldId id="282" r:id="rId2"/>
    <p:sldId id="283" r:id="rId3"/>
    <p:sldId id="301" r:id="rId4"/>
    <p:sldId id="302" r:id="rId5"/>
    <p:sldId id="303" r:id="rId6"/>
    <p:sldId id="304" r:id="rId7"/>
    <p:sldId id="258" r:id="rId8"/>
    <p:sldId id="259" r:id="rId9"/>
    <p:sldId id="260" r:id="rId10"/>
    <p:sldId id="262" r:id="rId11"/>
    <p:sldId id="285" r:id="rId12"/>
    <p:sldId id="284" r:id="rId13"/>
    <p:sldId id="286" r:id="rId14"/>
    <p:sldId id="261" r:id="rId15"/>
    <p:sldId id="310" r:id="rId16"/>
    <p:sldId id="264" r:id="rId17"/>
    <p:sldId id="266" r:id="rId18"/>
    <p:sldId id="267" r:id="rId19"/>
    <p:sldId id="268" r:id="rId20"/>
    <p:sldId id="298" r:id="rId21"/>
    <p:sldId id="269" r:id="rId22"/>
    <p:sldId id="271" r:id="rId23"/>
    <p:sldId id="272" r:id="rId24"/>
    <p:sldId id="305" r:id="rId25"/>
    <p:sldId id="307" r:id="rId26"/>
    <p:sldId id="296" r:id="rId27"/>
    <p:sldId id="299" r:id="rId28"/>
    <p:sldId id="287" r:id="rId29"/>
    <p:sldId id="289" r:id="rId30"/>
    <p:sldId id="288" r:id="rId31"/>
    <p:sldId id="290" r:id="rId32"/>
    <p:sldId id="291" r:id="rId33"/>
    <p:sldId id="292" r:id="rId34"/>
    <p:sldId id="293" r:id="rId35"/>
    <p:sldId id="294" r:id="rId36"/>
    <p:sldId id="295" r:id="rId37"/>
    <p:sldId id="277" r:id="rId38"/>
    <p:sldId id="306" r:id="rId39"/>
    <p:sldId id="308" r:id="rId40"/>
    <p:sldId id="309" r:id="rId41"/>
    <p:sldId id="300" r:id="rId42"/>
    <p:sldId id="280" r:id="rId43"/>
    <p:sldId id="281"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47" autoAdjust="0"/>
  </p:normalViewPr>
  <p:slideViewPr>
    <p:cSldViewPr snapToGrid="0" snapToObjects="1">
      <p:cViewPr>
        <p:scale>
          <a:sx n="100" d="100"/>
          <a:sy n="100" d="100"/>
        </p:scale>
        <p:origin x="-880" y="-3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ac:Documents:Workbook2.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tac:Documents:Workbook2.xlsx" TargetMode="External"/><Relationship Id="rId3"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manualLayout>
          <c:layoutTarget val="inner"/>
          <c:xMode val="edge"/>
          <c:yMode val="edge"/>
          <c:x val="0.259919371306456"/>
          <c:y val="0.0122844834882516"/>
          <c:w val="0.713051191312984"/>
          <c:h val="0.47616979477658"/>
        </c:manualLayout>
      </c:layout>
      <c:barChart>
        <c:barDir val="col"/>
        <c:grouping val="percentStacked"/>
        <c:varyColors val="0"/>
        <c:ser>
          <c:idx val="0"/>
          <c:order val="0"/>
          <c:tx>
            <c:strRef>
              <c:f>Sheet2!$O$5</c:f>
              <c:strCache>
                <c:ptCount val="1"/>
                <c:pt idx="0">
                  <c:v>Very 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Sheet2!$O$6:$O$30</c:f>
              <c:numCache>
                <c:formatCode>General</c:formatCode>
                <c:ptCount val="25"/>
                <c:pt idx="0">
                  <c:v>54.3</c:v>
                </c:pt>
                <c:pt idx="1">
                  <c:v>32.8</c:v>
                </c:pt>
                <c:pt idx="2">
                  <c:v>16.2</c:v>
                </c:pt>
                <c:pt idx="3">
                  <c:v>35.1</c:v>
                </c:pt>
                <c:pt idx="4">
                  <c:v>24.8</c:v>
                </c:pt>
                <c:pt idx="5">
                  <c:v>37.7</c:v>
                </c:pt>
                <c:pt idx="6">
                  <c:v>25.6</c:v>
                </c:pt>
                <c:pt idx="7">
                  <c:v>34.2</c:v>
                </c:pt>
                <c:pt idx="8">
                  <c:v>32.8</c:v>
                </c:pt>
                <c:pt idx="9">
                  <c:v>59.5</c:v>
                </c:pt>
                <c:pt idx="10">
                  <c:v>29.3</c:v>
                </c:pt>
                <c:pt idx="11">
                  <c:v>41.7</c:v>
                </c:pt>
                <c:pt idx="12">
                  <c:v>32.8</c:v>
                </c:pt>
                <c:pt idx="13">
                  <c:v>32.2</c:v>
                </c:pt>
                <c:pt idx="14">
                  <c:v>15.8</c:v>
                </c:pt>
                <c:pt idx="15">
                  <c:v>22.8</c:v>
                </c:pt>
                <c:pt idx="16">
                  <c:v>22.4</c:v>
                </c:pt>
                <c:pt idx="17">
                  <c:v>11.3</c:v>
                </c:pt>
                <c:pt idx="18">
                  <c:v>14.2</c:v>
                </c:pt>
                <c:pt idx="19">
                  <c:v>16.4</c:v>
                </c:pt>
                <c:pt idx="20">
                  <c:v>14.9</c:v>
                </c:pt>
                <c:pt idx="21">
                  <c:v>15.9</c:v>
                </c:pt>
                <c:pt idx="22">
                  <c:v>22.4</c:v>
                </c:pt>
                <c:pt idx="23">
                  <c:v>26.3</c:v>
                </c:pt>
                <c:pt idx="24">
                  <c:v>16.7</c:v>
                </c:pt>
              </c:numCache>
            </c:numRef>
          </c:val>
        </c:ser>
        <c:ser>
          <c:idx val="1"/>
          <c:order val="1"/>
          <c:tx>
            <c:strRef>
              <c:f>Sheet2!$P$5</c:f>
              <c:strCache>
                <c:ptCount val="1"/>
                <c:pt idx="0">
                  <c:v>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Sheet2!$P$6:$P$30</c:f>
              <c:numCache>
                <c:formatCode>General</c:formatCode>
                <c:ptCount val="25"/>
                <c:pt idx="0">
                  <c:v>33.6</c:v>
                </c:pt>
                <c:pt idx="1">
                  <c:v>30.2</c:v>
                </c:pt>
                <c:pt idx="2">
                  <c:v>39.6</c:v>
                </c:pt>
                <c:pt idx="3">
                  <c:v>44.7</c:v>
                </c:pt>
                <c:pt idx="4">
                  <c:v>39.8</c:v>
                </c:pt>
                <c:pt idx="5">
                  <c:v>40.4</c:v>
                </c:pt>
                <c:pt idx="6">
                  <c:v>35.9</c:v>
                </c:pt>
                <c:pt idx="7">
                  <c:v>32.5</c:v>
                </c:pt>
                <c:pt idx="8">
                  <c:v>36.2</c:v>
                </c:pt>
                <c:pt idx="9">
                  <c:v>23.3</c:v>
                </c:pt>
                <c:pt idx="10">
                  <c:v>41.4</c:v>
                </c:pt>
                <c:pt idx="11">
                  <c:v>39.1</c:v>
                </c:pt>
                <c:pt idx="12">
                  <c:v>39.7</c:v>
                </c:pt>
                <c:pt idx="13">
                  <c:v>33.9</c:v>
                </c:pt>
                <c:pt idx="14">
                  <c:v>28.9</c:v>
                </c:pt>
                <c:pt idx="15">
                  <c:v>37.7</c:v>
                </c:pt>
                <c:pt idx="16">
                  <c:v>37.1</c:v>
                </c:pt>
                <c:pt idx="17">
                  <c:v>28.7</c:v>
                </c:pt>
                <c:pt idx="18">
                  <c:v>29.2</c:v>
                </c:pt>
                <c:pt idx="19">
                  <c:v>34.5</c:v>
                </c:pt>
                <c:pt idx="20">
                  <c:v>24.6</c:v>
                </c:pt>
                <c:pt idx="21">
                  <c:v>34.5</c:v>
                </c:pt>
                <c:pt idx="22">
                  <c:v>42.2</c:v>
                </c:pt>
                <c:pt idx="23">
                  <c:v>36.0</c:v>
                </c:pt>
                <c:pt idx="24">
                  <c:v>32.5</c:v>
                </c:pt>
              </c:numCache>
            </c:numRef>
          </c:val>
        </c:ser>
        <c:ser>
          <c:idx val="2"/>
          <c:order val="2"/>
          <c:tx>
            <c:strRef>
              <c:f>Sheet2!$Q$5</c:f>
              <c:strCache>
                <c:ptCount val="1"/>
                <c:pt idx="0">
                  <c:v>Moderately 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Sheet2!$Q$6:$Q$30</c:f>
              <c:numCache>
                <c:formatCode>General</c:formatCode>
                <c:ptCount val="25"/>
                <c:pt idx="0">
                  <c:v>8.6</c:v>
                </c:pt>
                <c:pt idx="1">
                  <c:v>21.6</c:v>
                </c:pt>
                <c:pt idx="2">
                  <c:v>36.9</c:v>
                </c:pt>
                <c:pt idx="3">
                  <c:v>14.9</c:v>
                </c:pt>
                <c:pt idx="4">
                  <c:v>30.1</c:v>
                </c:pt>
                <c:pt idx="5">
                  <c:v>20.2</c:v>
                </c:pt>
                <c:pt idx="6">
                  <c:v>29.9</c:v>
                </c:pt>
                <c:pt idx="7">
                  <c:v>20.2</c:v>
                </c:pt>
                <c:pt idx="8">
                  <c:v>20.7</c:v>
                </c:pt>
                <c:pt idx="9">
                  <c:v>12.1</c:v>
                </c:pt>
                <c:pt idx="10">
                  <c:v>21.6</c:v>
                </c:pt>
                <c:pt idx="11">
                  <c:v>13.0</c:v>
                </c:pt>
                <c:pt idx="12">
                  <c:v>20.7</c:v>
                </c:pt>
                <c:pt idx="13">
                  <c:v>26.1</c:v>
                </c:pt>
                <c:pt idx="14">
                  <c:v>36.8</c:v>
                </c:pt>
                <c:pt idx="15">
                  <c:v>31.6</c:v>
                </c:pt>
                <c:pt idx="16">
                  <c:v>29.3</c:v>
                </c:pt>
                <c:pt idx="17">
                  <c:v>35.7</c:v>
                </c:pt>
                <c:pt idx="18">
                  <c:v>35.4</c:v>
                </c:pt>
                <c:pt idx="19">
                  <c:v>30.2</c:v>
                </c:pt>
                <c:pt idx="20">
                  <c:v>38.6</c:v>
                </c:pt>
                <c:pt idx="21">
                  <c:v>32.7</c:v>
                </c:pt>
                <c:pt idx="22">
                  <c:v>24.1</c:v>
                </c:pt>
                <c:pt idx="23">
                  <c:v>21.9</c:v>
                </c:pt>
                <c:pt idx="24">
                  <c:v>29.8</c:v>
                </c:pt>
              </c:numCache>
            </c:numRef>
          </c:val>
        </c:ser>
        <c:ser>
          <c:idx val="3"/>
          <c:order val="3"/>
          <c:tx>
            <c:strRef>
              <c:f>Sheet2!$R$5</c:f>
              <c:strCache>
                <c:ptCount val="1"/>
                <c:pt idx="0">
                  <c:v>Of little importance</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Sheet2!$R$6:$R$30</c:f>
              <c:numCache>
                <c:formatCode>General</c:formatCode>
                <c:ptCount val="25"/>
                <c:pt idx="0">
                  <c:v>0.9</c:v>
                </c:pt>
                <c:pt idx="1">
                  <c:v>12.1</c:v>
                </c:pt>
                <c:pt idx="2">
                  <c:v>4.5</c:v>
                </c:pt>
                <c:pt idx="3">
                  <c:v>2.6</c:v>
                </c:pt>
                <c:pt idx="4">
                  <c:v>3.5</c:v>
                </c:pt>
                <c:pt idx="5">
                  <c:v>0.0</c:v>
                </c:pt>
                <c:pt idx="6">
                  <c:v>6.0</c:v>
                </c:pt>
                <c:pt idx="7">
                  <c:v>8.8</c:v>
                </c:pt>
                <c:pt idx="8">
                  <c:v>7.8</c:v>
                </c:pt>
                <c:pt idx="9">
                  <c:v>1.7</c:v>
                </c:pt>
                <c:pt idx="10">
                  <c:v>6.9</c:v>
                </c:pt>
                <c:pt idx="11">
                  <c:v>4.3</c:v>
                </c:pt>
                <c:pt idx="12">
                  <c:v>3.4</c:v>
                </c:pt>
                <c:pt idx="13">
                  <c:v>6.1</c:v>
                </c:pt>
                <c:pt idx="14">
                  <c:v>14.0</c:v>
                </c:pt>
                <c:pt idx="15">
                  <c:v>5.3</c:v>
                </c:pt>
                <c:pt idx="16">
                  <c:v>6.9</c:v>
                </c:pt>
                <c:pt idx="17">
                  <c:v>21.7</c:v>
                </c:pt>
                <c:pt idx="18">
                  <c:v>16.8</c:v>
                </c:pt>
                <c:pt idx="19">
                  <c:v>13.8</c:v>
                </c:pt>
                <c:pt idx="20">
                  <c:v>16.7</c:v>
                </c:pt>
                <c:pt idx="21">
                  <c:v>14.2</c:v>
                </c:pt>
                <c:pt idx="22">
                  <c:v>9.5</c:v>
                </c:pt>
                <c:pt idx="23">
                  <c:v>11.4</c:v>
                </c:pt>
                <c:pt idx="24">
                  <c:v>14.9</c:v>
                </c:pt>
              </c:numCache>
            </c:numRef>
          </c:val>
        </c:ser>
        <c:ser>
          <c:idx val="4"/>
          <c:order val="4"/>
          <c:tx>
            <c:strRef>
              <c:f>Sheet2!$S$5</c:f>
              <c:strCache>
                <c:ptCount val="1"/>
                <c:pt idx="0">
                  <c:v>Unimportant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Sheet2!$S$6:$S$30</c:f>
              <c:numCache>
                <c:formatCode>General</c:formatCode>
                <c:ptCount val="25"/>
                <c:pt idx="0">
                  <c:v>2.6</c:v>
                </c:pt>
                <c:pt idx="1">
                  <c:v>3.4</c:v>
                </c:pt>
                <c:pt idx="2">
                  <c:v>2.7</c:v>
                </c:pt>
                <c:pt idx="3">
                  <c:v>2.6</c:v>
                </c:pt>
                <c:pt idx="4">
                  <c:v>1.8</c:v>
                </c:pt>
                <c:pt idx="5">
                  <c:v>1.8</c:v>
                </c:pt>
                <c:pt idx="6">
                  <c:v>2.6</c:v>
                </c:pt>
                <c:pt idx="7">
                  <c:v>4.4</c:v>
                </c:pt>
                <c:pt idx="8">
                  <c:v>2.6</c:v>
                </c:pt>
                <c:pt idx="9">
                  <c:v>3.4</c:v>
                </c:pt>
                <c:pt idx="10">
                  <c:v>0.9</c:v>
                </c:pt>
                <c:pt idx="11">
                  <c:v>1.7</c:v>
                </c:pt>
                <c:pt idx="12">
                  <c:v>3.4</c:v>
                </c:pt>
                <c:pt idx="13">
                  <c:v>1.7</c:v>
                </c:pt>
                <c:pt idx="14">
                  <c:v>4.4</c:v>
                </c:pt>
                <c:pt idx="15">
                  <c:v>2.6</c:v>
                </c:pt>
                <c:pt idx="16">
                  <c:v>4.3</c:v>
                </c:pt>
                <c:pt idx="17">
                  <c:v>2.6</c:v>
                </c:pt>
                <c:pt idx="18">
                  <c:v>4.4</c:v>
                </c:pt>
                <c:pt idx="19">
                  <c:v>5.2</c:v>
                </c:pt>
                <c:pt idx="20">
                  <c:v>5.3</c:v>
                </c:pt>
                <c:pt idx="21">
                  <c:v>2.7</c:v>
                </c:pt>
                <c:pt idx="22">
                  <c:v>1.7</c:v>
                </c:pt>
                <c:pt idx="23">
                  <c:v>4.4</c:v>
                </c:pt>
                <c:pt idx="24">
                  <c:v>6.1</c:v>
                </c:pt>
              </c:numCache>
            </c:numRef>
          </c:val>
        </c:ser>
        <c:dLbls>
          <c:showLegendKey val="0"/>
          <c:showVal val="0"/>
          <c:showCatName val="0"/>
          <c:showSerName val="0"/>
          <c:showPercent val="0"/>
          <c:showBubbleSize val="0"/>
        </c:dLbls>
        <c:gapWidth val="150"/>
        <c:overlap val="100"/>
        <c:axId val="-2121370280"/>
        <c:axId val="-2115598392"/>
      </c:barChart>
      <c:catAx>
        <c:axId val="-2121370280"/>
        <c:scaling>
          <c:orientation val="minMax"/>
        </c:scaling>
        <c:delete val="0"/>
        <c:axPos val="b"/>
        <c:majorTickMark val="out"/>
        <c:minorTickMark val="none"/>
        <c:tickLblPos val="nextTo"/>
        <c:crossAx val="-2115598392"/>
        <c:crosses val="autoZero"/>
        <c:auto val="1"/>
        <c:lblAlgn val="ctr"/>
        <c:lblOffset val="100"/>
        <c:noMultiLvlLbl val="0"/>
      </c:catAx>
      <c:valAx>
        <c:axId val="-2115598392"/>
        <c:scaling>
          <c:orientation val="minMax"/>
        </c:scaling>
        <c:delete val="0"/>
        <c:axPos val="l"/>
        <c:majorGridlines/>
        <c:numFmt formatCode="0%" sourceLinked="1"/>
        <c:majorTickMark val="out"/>
        <c:minorTickMark val="none"/>
        <c:tickLblPos val="nextTo"/>
        <c:crossAx val="-2121370280"/>
        <c:crosses val="autoZero"/>
        <c:crossBetween val="between"/>
      </c:valAx>
    </c:plotArea>
    <c:legend>
      <c:legendPos val="r"/>
      <c:layout>
        <c:manualLayout>
          <c:xMode val="edge"/>
          <c:yMode val="edge"/>
          <c:x val="0.0403201874776621"/>
          <c:y val="0.176084206426397"/>
          <c:w val="0.156571568748361"/>
          <c:h val="0.205590181570147"/>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59919371306456"/>
          <c:y val="0.0122844834882516"/>
          <c:w val="0.713051191312984"/>
          <c:h val="0.47616979477658"/>
        </c:manualLayout>
      </c:layout>
      <c:barChart>
        <c:barDir val="col"/>
        <c:grouping val="percentStacked"/>
        <c:varyColors val="0"/>
        <c:ser>
          <c:idx val="0"/>
          <c:order val="0"/>
          <c:tx>
            <c:strRef>
              <c:f>Sheet2!$O$5</c:f>
              <c:strCache>
                <c:ptCount val="1"/>
                <c:pt idx="0">
                  <c:v>Very 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Sheet2!$O$6:$O$30</c:f>
              <c:numCache>
                <c:formatCode>General</c:formatCode>
                <c:ptCount val="25"/>
                <c:pt idx="0">
                  <c:v>54.3</c:v>
                </c:pt>
                <c:pt idx="1">
                  <c:v>32.8</c:v>
                </c:pt>
                <c:pt idx="2">
                  <c:v>16.2</c:v>
                </c:pt>
                <c:pt idx="3">
                  <c:v>35.1</c:v>
                </c:pt>
                <c:pt idx="4">
                  <c:v>24.8</c:v>
                </c:pt>
                <c:pt idx="5">
                  <c:v>37.7</c:v>
                </c:pt>
                <c:pt idx="6">
                  <c:v>25.6</c:v>
                </c:pt>
                <c:pt idx="7">
                  <c:v>34.2</c:v>
                </c:pt>
                <c:pt idx="8">
                  <c:v>32.8</c:v>
                </c:pt>
                <c:pt idx="9">
                  <c:v>59.5</c:v>
                </c:pt>
                <c:pt idx="10">
                  <c:v>29.3</c:v>
                </c:pt>
                <c:pt idx="11">
                  <c:v>41.7</c:v>
                </c:pt>
                <c:pt idx="12">
                  <c:v>32.8</c:v>
                </c:pt>
                <c:pt idx="13">
                  <c:v>32.2</c:v>
                </c:pt>
                <c:pt idx="14">
                  <c:v>15.8</c:v>
                </c:pt>
                <c:pt idx="15">
                  <c:v>22.8</c:v>
                </c:pt>
                <c:pt idx="16">
                  <c:v>22.4</c:v>
                </c:pt>
                <c:pt idx="17">
                  <c:v>11.3</c:v>
                </c:pt>
                <c:pt idx="18">
                  <c:v>14.2</c:v>
                </c:pt>
                <c:pt idx="19">
                  <c:v>16.4</c:v>
                </c:pt>
                <c:pt idx="20">
                  <c:v>14.9</c:v>
                </c:pt>
                <c:pt idx="21">
                  <c:v>15.9</c:v>
                </c:pt>
                <c:pt idx="22">
                  <c:v>22.4</c:v>
                </c:pt>
                <c:pt idx="23">
                  <c:v>26.3</c:v>
                </c:pt>
                <c:pt idx="24">
                  <c:v>16.7</c:v>
                </c:pt>
              </c:numCache>
            </c:numRef>
          </c:val>
        </c:ser>
        <c:ser>
          <c:idx val="1"/>
          <c:order val="1"/>
          <c:tx>
            <c:strRef>
              <c:f>Sheet2!$P$5</c:f>
              <c:strCache>
                <c:ptCount val="1"/>
                <c:pt idx="0">
                  <c:v>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Sheet2!$P$6:$P$30</c:f>
              <c:numCache>
                <c:formatCode>General</c:formatCode>
                <c:ptCount val="25"/>
                <c:pt idx="0">
                  <c:v>33.6</c:v>
                </c:pt>
                <c:pt idx="1">
                  <c:v>30.2</c:v>
                </c:pt>
                <c:pt idx="2">
                  <c:v>39.6</c:v>
                </c:pt>
                <c:pt idx="3">
                  <c:v>44.7</c:v>
                </c:pt>
                <c:pt idx="4">
                  <c:v>39.8</c:v>
                </c:pt>
                <c:pt idx="5">
                  <c:v>40.4</c:v>
                </c:pt>
                <c:pt idx="6">
                  <c:v>35.9</c:v>
                </c:pt>
                <c:pt idx="7">
                  <c:v>32.5</c:v>
                </c:pt>
                <c:pt idx="8">
                  <c:v>36.2</c:v>
                </c:pt>
                <c:pt idx="9">
                  <c:v>23.3</c:v>
                </c:pt>
                <c:pt idx="10">
                  <c:v>41.4</c:v>
                </c:pt>
                <c:pt idx="11">
                  <c:v>39.1</c:v>
                </c:pt>
                <c:pt idx="12">
                  <c:v>39.7</c:v>
                </c:pt>
                <c:pt idx="13">
                  <c:v>33.9</c:v>
                </c:pt>
                <c:pt idx="14">
                  <c:v>28.9</c:v>
                </c:pt>
                <c:pt idx="15">
                  <c:v>37.7</c:v>
                </c:pt>
                <c:pt idx="16">
                  <c:v>37.1</c:v>
                </c:pt>
                <c:pt idx="17">
                  <c:v>28.7</c:v>
                </c:pt>
                <c:pt idx="18">
                  <c:v>29.2</c:v>
                </c:pt>
                <c:pt idx="19">
                  <c:v>34.5</c:v>
                </c:pt>
                <c:pt idx="20">
                  <c:v>24.6</c:v>
                </c:pt>
                <c:pt idx="21">
                  <c:v>34.5</c:v>
                </c:pt>
                <c:pt idx="22">
                  <c:v>42.2</c:v>
                </c:pt>
                <c:pt idx="23">
                  <c:v>36.0</c:v>
                </c:pt>
                <c:pt idx="24">
                  <c:v>32.5</c:v>
                </c:pt>
              </c:numCache>
            </c:numRef>
          </c:val>
        </c:ser>
        <c:ser>
          <c:idx val="2"/>
          <c:order val="2"/>
          <c:tx>
            <c:strRef>
              <c:f>Sheet2!$Q$5</c:f>
              <c:strCache>
                <c:ptCount val="1"/>
                <c:pt idx="0">
                  <c:v>Moderately 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Sheet2!$Q$6:$Q$30</c:f>
              <c:numCache>
                <c:formatCode>General</c:formatCode>
                <c:ptCount val="25"/>
                <c:pt idx="0">
                  <c:v>8.6</c:v>
                </c:pt>
                <c:pt idx="1">
                  <c:v>21.6</c:v>
                </c:pt>
                <c:pt idx="2">
                  <c:v>36.9</c:v>
                </c:pt>
                <c:pt idx="3">
                  <c:v>14.9</c:v>
                </c:pt>
                <c:pt idx="4">
                  <c:v>30.1</c:v>
                </c:pt>
                <c:pt idx="5">
                  <c:v>20.2</c:v>
                </c:pt>
                <c:pt idx="6">
                  <c:v>29.9</c:v>
                </c:pt>
                <c:pt idx="7">
                  <c:v>20.2</c:v>
                </c:pt>
                <c:pt idx="8">
                  <c:v>20.7</c:v>
                </c:pt>
                <c:pt idx="9">
                  <c:v>12.1</c:v>
                </c:pt>
                <c:pt idx="10">
                  <c:v>21.6</c:v>
                </c:pt>
                <c:pt idx="11">
                  <c:v>13.0</c:v>
                </c:pt>
                <c:pt idx="12">
                  <c:v>20.7</c:v>
                </c:pt>
                <c:pt idx="13">
                  <c:v>26.1</c:v>
                </c:pt>
                <c:pt idx="14">
                  <c:v>36.8</c:v>
                </c:pt>
                <c:pt idx="15">
                  <c:v>31.6</c:v>
                </c:pt>
                <c:pt idx="16">
                  <c:v>29.3</c:v>
                </c:pt>
                <c:pt idx="17">
                  <c:v>35.7</c:v>
                </c:pt>
                <c:pt idx="18">
                  <c:v>35.4</c:v>
                </c:pt>
                <c:pt idx="19">
                  <c:v>30.2</c:v>
                </c:pt>
                <c:pt idx="20">
                  <c:v>38.6</c:v>
                </c:pt>
                <c:pt idx="21">
                  <c:v>32.7</c:v>
                </c:pt>
                <c:pt idx="22">
                  <c:v>24.1</c:v>
                </c:pt>
                <c:pt idx="23">
                  <c:v>21.9</c:v>
                </c:pt>
                <c:pt idx="24">
                  <c:v>29.8</c:v>
                </c:pt>
              </c:numCache>
            </c:numRef>
          </c:val>
        </c:ser>
        <c:ser>
          <c:idx val="3"/>
          <c:order val="3"/>
          <c:tx>
            <c:strRef>
              <c:f>Sheet2!$R$5</c:f>
              <c:strCache>
                <c:ptCount val="1"/>
                <c:pt idx="0">
                  <c:v>Of little importance</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Sheet2!$R$6:$R$30</c:f>
              <c:numCache>
                <c:formatCode>General</c:formatCode>
                <c:ptCount val="25"/>
                <c:pt idx="0">
                  <c:v>0.9</c:v>
                </c:pt>
                <c:pt idx="1">
                  <c:v>12.1</c:v>
                </c:pt>
                <c:pt idx="2">
                  <c:v>4.5</c:v>
                </c:pt>
                <c:pt idx="3">
                  <c:v>2.6</c:v>
                </c:pt>
                <c:pt idx="4">
                  <c:v>3.5</c:v>
                </c:pt>
                <c:pt idx="5">
                  <c:v>0.0</c:v>
                </c:pt>
                <c:pt idx="6">
                  <c:v>6.0</c:v>
                </c:pt>
                <c:pt idx="7">
                  <c:v>8.8</c:v>
                </c:pt>
                <c:pt idx="8">
                  <c:v>7.8</c:v>
                </c:pt>
                <c:pt idx="9">
                  <c:v>1.7</c:v>
                </c:pt>
                <c:pt idx="10">
                  <c:v>6.9</c:v>
                </c:pt>
                <c:pt idx="11">
                  <c:v>4.3</c:v>
                </c:pt>
                <c:pt idx="12">
                  <c:v>3.4</c:v>
                </c:pt>
                <c:pt idx="13">
                  <c:v>6.1</c:v>
                </c:pt>
                <c:pt idx="14">
                  <c:v>14.0</c:v>
                </c:pt>
                <c:pt idx="15">
                  <c:v>5.3</c:v>
                </c:pt>
                <c:pt idx="16">
                  <c:v>6.9</c:v>
                </c:pt>
                <c:pt idx="17">
                  <c:v>21.7</c:v>
                </c:pt>
                <c:pt idx="18">
                  <c:v>16.8</c:v>
                </c:pt>
                <c:pt idx="19">
                  <c:v>13.8</c:v>
                </c:pt>
                <c:pt idx="20">
                  <c:v>16.7</c:v>
                </c:pt>
                <c:pt idx="21">
                  <c:v>14.2</c:v>
                </c:pt>
                <c:pt idx="22">
                  <c:v>9.5</c:v>
                </c:pt>
                <c:pt idx="23">
                  <c:v>11.4</c:v>
                </c:pt>
                <c:pt idx="24">
                  <c:v>14.9</c:v>
                </c:pt>
              </c:numCache>
            </c:numRef>
          </c:val>
        </c:ser>
        <c:ser>
          <c:idx val="4"/>
          <c:order val="4"/>
          <c:tx>
            <c:strRef>
              <c:f>Sheet2!$S$5</c:f>
              <c:strCache>
                <c:ptCount val="1"/>
                <c:pt idx="0">
                  <c:v>Unimportant</c:v>
                </c:pt>
              </c:strCache>
            </c:strRef>
          </c:tx>
          <c:invertIfNegative val="0"/>
          <c:cat>
            <c:strRef>
              <c:f>Sheet2!$N$6:$N$30</c:f>
              <c:strCache>
                <c:ptCount val="25"/>
                <c:pt idx="0">
                  <c:v>1. Develop specific definitions for alternative assessment metrics.</c:v>
                </c:pt>
                <c:pt idx="1">
                  <c:v>2. Agree on proper usage of the term “Altmetrics,” or on using a different term.</c:v>
                </c:pt>
                <c:pt idx="2">
                  <c:v>3. Define subcategories for alternative assessment metrics, as needed.</c:v>
                </c:pt>
                <c:pt idx="3">
                  <c:v>4. Identify research output types that are applicable to the use of metrics.</c:v>
                </c:pt>
                <c:pt idx="4">
                  <c:v>5. Define relationships between different research outputs and develop metrics for this aggregated model.</c:v>
                </c:pt>
                <c:pt idx="5">
                  <c:v>6. Define appropriate metrics and calculation methodologies for specific output types, such as software, datasets, or performances.</c:v>
                </c:pt>
                <c:pt idx="6">
                  <c:v>7. Agree on main use cases for alternative assessment metrics and develop a needs-assessment based on those use cases.</c:v>
                </c:pt>
                <c:pt idx="7">
                  <c:v>8. Develop statement about role of alternative assessment metrics in research evaluation.</c:v>
                </c:pt>
                <c:pt idx="8">
                  <c:v>9. Identify specific scenarios for the use of altmetrics in research evaluation (e.g., research data, social impact) and what gaps exist in data collection around these scenarios.</c:v>
                </c:pt>
                <c:pt idx="9">
                  <c:v>10. Promote and facilitate use of persistent identifiers in scholarly communications.</c:v>
                </c:pt>
                <c:pt idx="10">
                  <c:v>11. Research issues surrounding the reproducibility of metrics across providers.</c:v>
                </c:pt>
                <c:pt idx="11">
                  <c:v>12. Develop strategies to improve data quality through normalization of source data across providers.</c:v>
                </c:pt>
                <c:pt idx="12">
                  <c:v>13. Explore creation of standardized APIs or download or exchange formats to facilitate data gathering.</c:v>
                </c:pt>
                <c:pt idx="13">
                  <c:v>14. Develop strategies to increase trust, e.g., openly available data, audits, or a clearinghouse.</c:v>
                </c:pt>
                <c:pt idx="14">
                  <c:v>15. Study potential strategies for defining and identifying systematic gaming.</c:v>
                </c:pt>
                <c:pt idx="15">
                  <c:v>16. Identify best practices for grouping and aggregating multiple data sources.</c:v>
                </c:pt>
                <c:pt idx="16">
                  <c:v>17. Identify best practices for grouping and aggregation by journal, author, institution, and funder.</c:v>
                </c:pt>
                <c:pt idx="17">
                  <c:v>18. Define and promote the use of contributorship roles.</c:v>
                </c:pt>
                <c:pt idx="18">
                  <c:v>19. Establish a context and normalization strategy over time, by discipline, country, etc.</c:v>
                </c:pt>
                <c:pt idx="19">
                  <c:v>20. Describe how the main use cases apply to and are valuable to the different stakeholder groups.</c:v>
                </c:pt>
                <c:pt idx="20">
                  <c:v>21. Identify best practices for identifying contributor categories (e.g., scholars vs. general public).</c:v>
                </c:pt>
                <c:pt idx="21">
                  <c:v>22. Identify organizations to include in further discussions.</c:v>
                </c:pt>
                <c:pt idx="22">
                  <c:v>23. Identify existing standards that need to be applied in the context of further discussions.</c:v>
                </c:pt>
                <c:pt idx="23">
                  <c:v>24. Identify and prioritize further activities.</c:v>
                </c:pt>
                <c:pt idx="24">
                  <c:v>25. Clarify researcher strategy (e.g., driven by researcher uptake vs. mandates by funders and institutions).</c:v>
                </c:pt>
              </c:strCache>
            </c:strRef>
          </c:cat>
          <c:val>
            <c:numRef>
              <c:f>Sheet2!$S$6:$S$30</c:f>
              <c:numCache>
                <c:formatCode>General</c:formatCode>
                <c:ptCount val="25"/>
                <c:pt idx="0">
                  <c:v>2.6</c:v>
                </c:pt>
                <c:pt idx="1">
                  <c:v>3.4</c:v>
                </c:pt>
                <c:pt idx="2">
                  <c:v>2.7</c:v>
                </c:pt>
                <c:pt idx="3">
                  <c:v>2.6</c:v>
                </c:pt>
                <c:pt idx="4">
                  <c:v>1.8</c:v>
                </c:pt>
                <c:pt idx="5">
                  <c:v>1.8</c:v>
                </c:pt>
                <c:pt idx="6">
                  <c:v>2.6</c:v>
                </c:pt>
                <c:pt idx="7">
                  <c:v>4.4</c:v>
                </c:pt>
                <c:pt idx="8">
                  <c:v>2.6</c:v>
                </c:pt>
                <c:pt idx="9">
                  <c:v>3.4</c:v>
                </c:pt>
                <c:pt idx="10">
                  <c:v>0.9</c:v>
                </c:pt>
                <c:pt idx="11">
                  <c:v>1.7</c:v>
                </c:pt>
                <c:pt idx="12">
                  <c:v>3.4</c:v>
                </c:pt>
                <c:pt idx="13">
                  <c:v>1.7</c:v>
                </c:pt>
                <c:pt idx="14">
                  <c:v>4.4</c:v>
                </c:pt>
                <c:pt idx="15">
                  <c:v>2.6</c:v>
                </c:pt>
                <c:pt idx="16">
                  <c:v>4.3</c:v>
                </c:pt>
                <c:pt idx="17">
                  <c:v>2.6</c:v>
                </c:pt>
                <c:pt idx="18">
                  <c:v>4.4</c:v>
                </c:pt>
                <c:pt idx="19">
                  <c:v>5.2</c:v>
                </c:pt>
                <c:pt idx="20">
                  <c:v>5.3</c:v>
                </c:pt>
                <c:pt idx="21">
                  <c:v>2.7</c:v>
                </c:pt>
                <c:pt idx="22">
                  <c:v>1.7</c:v>
                </c:pt>
                <c:pt idx="23">
                  <c:v>4.4</c:v>
                </c:pt>
                <c:pt idx="24">
                  <c:v>6.1</c:v>
                </c:pt>
              </c:numCache>
            </c:numRef>
          </c:val>
        </c:ser>
        <c:dLbls>
          <c:showLegendKey val="0"/>
          <c:showVal val="0"/>
          <c:showCatName val="0"/>
          <c:showSerName val="0"/>
          <c:showPercent val="0"/>
          <c:showBubbleSize val="0"/>
        </c:dLbls>
        <c:gapWidth val="150"/>
        <c:overlap val="100"/>
        <c:axId val="-2116318536"/>
        <c:axId val="-2116328168"/>
      </c:barChart>
      <c:catAx>
        <c:axId val="-2116318536"/>
        <c:scaling>
          <c:orientation val="minMax"/>
        </c:scaling>
        <c:delete val="0"/>
        <c:axPos val="b"/>
        <c:majorTickMark val="out"/>
        <c:minorTickMark val="none"/>
        <c:tickLblPos val="nextTo"/>
        <c:crossAx val="-2116328168"/>
        <c:crosses val="autoZero"/>
        <c:auto val="1"/>
        <c:lblAlgn val="ctr"/>
        <c:lblOffset val="100"/>
        <c:noMultiLvlLbl val="0"/>
      </c:catAx>
      <c:valAx>
        <c:axId val="-2116328168"/>
        <c:scaling>
          <c:orientation val="minMax"/>
        </c:scaling>
        <c:delete val="0"/>
        <c:axPos val="l"/>
        <c:majorGridlines/>
        <c:numFmt formatCode="0%" sourceLinked="1"/>
        <c:majorTickMark val="out"/>
        <c:minorTickMark val="none"/>
        <c:tickLblPos val="nextTo"/>
        <c:crossAx val="-2116318536"/>
        <c:crosses val="autoZero"/>
        <c:crossBetween val="between"/>
      </c:valAx>
    </c:plotArea>
    <c:legend>
      <c:legendPos val="r"/>
      <c:layout>
        <c:manualLayout>
          <c:xMode val="edge"/>
          <c:yMode val="edge"/>
          <c:x val="0.0403201874776621"/>
          <c:y val="0.176084206426397"/>
          <c:w val="0.156571568748361"/>
          <c:h val="0.205590181570147"/>
        </c:manualLayout>
      </c:layout>
      <c:overlay val="0"/>
    </c:legend>
    <c:plotVisOnly val="1"/>
    <c:dispBlanksAs val="gap"/>
    <c:showDLblsOverMax val="0"/>
  </c:chart>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0.04654</cdr:x>
      <cdr:y>0.38696</cdr:y>
    </cdr:from>
    <cdr:to>
      <cdr:x>0.16494</cdr:x>
      <cdr:y>0.43658</cdr:y>
    </cdr:to>
    <cdr:sp macro="" textlink="">
      <cdr:nvSpPr>
        <cdr:cNvPr id="2" name="TextBox 1"/>
        <cdr:cNvSpPr txBox="1"/>
      </cdr:nvSpPr>
      <cdr:spPr>
        <a:xfrm xmlns:a="http://schemas.openxmlformats.org/drawingml/2006/main">
          <a:off x="414360" y="2400300"/>
          <a:ext cx="1054100" cy="307777"/>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xmlns:a="http://schemas.openxmlformats.org/drawingml/2006/main">
          <a:r>
            <a:rPr lang="en-US" sz="1400" dirty="0"/>
            <a:t>n</a:t>
          </a:r>
          <a:r>
            <a:rPr lang="en-US" sz="1400" dirty="0" smtClean="0"/>
            <a:t>=118</a:t>
          </a:r>
          <a:endParaRPr lang="en-US" sz="14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F40D11-B4CC-E246-A368-31523315A806}" type="datetimeFigureOut">
              <a:rPr lang="en-US" smtClean="0"/>
              <a:t>9/25/14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B4D42B-7157-614D-A847-F95AE0A2AF75}" type="slidenum">
              <a:rPr lang="en-US" smtClean="0"/>
              <a:t>‹#›</a:t>
            </a:fld>
            <a:endParaRPr lang="en-US"/>
          </a:p>
        </p:txBody>
      </p:sp>
    </p:spTree>
    <p:extLst>
      <p:ext uri="{BB962C8B-B14F-4D97-AF65-F5344CB8AC3E}">
        <p14:creationId xmlns:p14="http://schemas.microsoft.com/office/powerpoint/2010/main" val="40607943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72F515-4394-B74F-8D96-FCC8DDCA246F}" type="datetimeFigureOut">
              <a:rPr lang="en-US" smtClean="0"/>
              <a:t>9/25/14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6AFE1A-0D92-7A44-8FBA-D07F7111A956}" type="slidenum">
              <a:rPr lang="en-US" smtClean="0"/>
              <a:t>‹#›</a:t>
            </a:fld>
            <a:endParaRPr lang="en-US"/>
          </a:p>
        </p:txBody>
      </p:sp>
    </p:spTree>
    <p:extLst>
      <p:ext uri="{BB962C8B-B14F-4D97-AF65-F5344CB8AC3E}">
        <p14:creationId xmlns:p14="http://schemas.microsoft.com/office/powerpoint/2010/main" val="17461769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Quoting Betsy Wilson this morning: Effective, sustainable and meaningful library</a:t>
            </a:r>
            <a:r>
              <a:rPr lang="en-US" baseline="0" dirty="0" smtClean="0"/>
              <a:t> assessment.</a:t>
            </a:r>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1</a:t>
            </a:fld>
            <a:endParaRPr lang="en-US"/>
          </a:p>
        </p:txBody>
      </p:sp>
    </p:spTree>
    <p:extLst>
      <p:ext uri="{BB962C8B-B14F-4D97-AF65-F5344CB8AC3E}">
        <p14:creationId xmlns:p14="http://schemas.microsoft.com/office/powerpoint/2010/main" val="1402448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26</a:t>
            </a:fld>
            <a:endParaRPr lang="en-US"/>
          </a:p>
        </p:txBody>
      </p:sp>
    </p:spTree>
    <p:extLst>
      <p:ext uri="{BB962C8B-B14F-4D97-AF65-F5344CB8AC3E}">
        <p14:creationId xmlns:p14="http://schemas.microsoft.com/office/powerpoint/2010/main" val="1729930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Specific definition for alternative assessment metrics</a:t>
            </a:r>
          </a:p>
          <a:p>
            <a:pPr lvl="0">
              <a:defRPr sz="1800"/>
            </a:pPr>
            <a:r>
              <a:rPr lang="en-US" sz="1200" dirty="0" smtClean="0"/>
              <a:t>	Altmetrics</a:t>
            </a:r>
          </a:p>
          <a:p>
            <a:pPr lvl="0">
              <a:defRPr sz="1800"/>
            </a:pPr>
            <a:r>
              <a:rPr lang="en-US" sz="1200" dirty="0" smtClean="0"/>
              <a:t>	Article-Level Metrics</a:t>
            </a:r>
          </a:p>
          <a:p>
            <a:pPr lvl="0">
              <a:defRPr sz="1800"/>
            </a:pPr>
            <a:r>
              <a:rPr lang="en-US" sz="1200" dirty="0" smtClean="0"/>
              <a:t>	Research Assessment</a:t>
            </a:r>
          </a:p>
          <a:p>
            <a:pPr lvl="0">
              <a:defRPr sz="1800"/>
            </a:pPr>
            <a:r>
              <a:rPr lang="en-US" sz="1200" dirty="0" smtClean="0"/>
              <a:t>	Scholarly Impact</a:t>
            </a:r>
          </a:p>
          <a:p>
            <a:pPr lvl="0">
              <a:defRPr sz="1800"/>
            </a:pPr>
            <a:r>
              <a:rPr lang="en-US" sz="1200" dirty="0" smtClean="0"/>
              <a:t>	Quality of Research</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Agree on using the term </a:t>
            </a:r>
            <a:r>
              <a:rPr lang="en-US" sz="1200" kern="1200" dirty="0" err="1" smtClean="0">
                <a:solidFill>
                  <a:schemeClr val="tx1"/>
                </a:solidFill>
                <a:effectLst/>
                <a:latin typeface="+mn-lt"/>
                <a:ea typeface="+mn-ea"/>
                <a:cs typeface="+mn-cs"/>
              </a:rPr>
              <a:t>altmetrics</a:t>
            </a:r>
            <a:r>
              <a:rPr lang="en-US" sz="1200" kern="1200" dirty="0" smtClean="0">
                <a:solidFill>
                  <a:schemeClr val="tx1"/>
                </a:solidFill>
                <a:effectLst/>
                <a:latin typeface="+mn-lt"/>
                <a:ea typeface="+mn-ea"/>
                <a:cs typeface="+mn-cs"/>
              </a:rPr>
              <a:t>, or on using a different term</a:t>
            </a:r>
          </a:p>
          <a:p>
            <a:pPr lvl="0"/>
            <a:r>
              <a:rPr lang="en-US" sz="1200" kern="1200" dirty="0" smtClean="0">
                <a:solidFill>
                  <a:schemeClr val="tx1"/>
                </a:solidFill>
                <a:effectLst/>
                <a:latin typeface="+mn-lt"/>
                <a:ea typeface="+mn-ea"/>
                <a:cs typeface="+mn-cs"/>
              </a:rPr>
              <a:t>Subcategories for alternative assessment metrics, as needed</a:t>
            </a:r>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29</a:t>
            </a:fld>
            <a:endParaRPr lang="en-US"/>
          </a:p>
        </p:txBody>
      </p:sp>
    </p:spTree>
    <p:extLst>
      <p:ext uri="{BB962C8B-B14F-4D97-AF65-F5344CB8AC3E}">
        <p14:creationId xmlns:p14="http://schemas.microsoft.com/office/powerpoint/2010/main" val="2366176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Identify research output types that are applicable to the use of metrics.</a:t>
            </a:r>
          </a:p>
          <a:p>
            <a:pPr lvl="0"/>
            <a:r>
              <a:rPr lang="en-US" sz="1200" kern="1200" dirty="0" smtClean="0">
                <a:solidFill>
                  <a:schemeClr val="tx1"/>
                </a:solidFill>
                <a:effectLst/>
                <a:latin typeface="+mn-lt"/>
                <a:ea typeface="+mn-ea"/>
                <a:cs typeface="+mn-cs"/>
              </a:rPr>
              <a:t>Define relationships between different research outputs, and develop metrics for this aggregated model.</a:t>
            </a:r>
          </a:p>
          <a:p>
            <a:pPr lvl="0"/>
            <a:r>
              <a:rPr lang="en-US" sz="1200" kern="1200" dirty="0" smtClean="0">
                <a:solidFill>
                  <a:schemeClr val="tx1"/>
                </a:solidFill>
                <a:effectLst/>
                <a:latin typeface="+mn-lt"/>
                <a:ea typeface="+mn-ea"/>
                <a:cs typeface="+mn-cs"/>
              </a:rPr>
              <a:t>Define appropriate metrics and calculation methodologies for specific output types, such as software, datasets or performances.</a:t>
            </a:r>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30</a:t>
            </a:fld>
            <a:endParaRPr lang="en-US"/>
          </a:p>
        </p:txBody>
      </p:sp>
    </p:spTree>
    <p:extLst>
      <p:ext uri="{BB962C8B-B14F-4D97-AF65-F5344CB8AC3E}">
        <p14:creationId xmlns:p14="http://schemas.microsoft.com/office/powerpoint/2010/main" val="2447772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Agree on main use cases for alternative assessment metrics</a:t>
            </a:r>
          </a:p>
        </p:txBody>
      </p:sp>
      <p:sp>
        <p:nvSpPr>
          <p:cNvPr id="4" name="Slide Number Placeholder 3"/>
          <p:cNvSpPr>
            <a:spLocks noGrp="1"/>
          </p:cNvSpPr>
          <p:nvPr>
            <p:ph type="sldNum" sz="quarter" idx="10"/>
          </p:nvPr>
        </p:nvSpPr>
        <p:spPr/>
        <p:txBody>
          <a:bodyPr/>
          <a:lstStyle/>
          <a:p>
            <a:fld id="{176AFE1A-0D92-7A44-8FBA-D07F7111A956}" type="slidenum">
              <a:rPr lang="en-US" smtClean="0"/>
              <a:t>31</a:t>
            </a:fld>
            <a:endParaRPr lang="en-US"/>
          </a:p>
        </p:txBody>
      </p:sp>
    </p:spTree>
    <p:extLst>
      <p:ext uri="{BB962C8B-B14F-4D97-AF65-F5344CB8AC3E}">
        <p14:creationId xmlns:p14="http://schemas.microsoft.com/office/powerpoint/2010/main" val="4291627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Statement about role of alternative assessment metrics in research evaluation</a:t>
            </a:r>
          </a:p>
          <a:p>
            <a:pPr lvl="0"/>
            <a:r>
              <a:rPr lang="en-US" sz="1200" kern="1200" dirty="0" smtClean="0">
                <a:solidFill>
                  <a:schemeClr val="tx1"/>
                </a:solidFill>
                <a:effectLst/>
                <a:latin typeface="+mn-lt"/>
                <a:ea typeface="+mn-ea"/>
                <a:cs typeface="+mn-cs"/>
              </a:rPr>
              <a:t>Identity specific scenarios (e.g. research data, social impact)</a:t>
            </a:r>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32</a:t>
            </a:fld>
            <a:endParaRPr lang="en-US"/>
          </a:p>
        </p:txBody>
      </p:sp>
    </p:spTree>
    <p:extLst>
      <p:ext uri="{BB962C8B-B14F-4D97-AF65-F5344CB8AC3E}">
        <p14:creationId xmlns:p14="http://schemas.microsoft.com/office/powerpoint/2010/main" val="378317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Research into reproducibility</a:t>
            </a:r>
          </a:p>
          <a:p>
            <a:pPr lvl="0"/>
            <a:r>
              <a:rPr lang="en-US" sz="1200" kern="1200" dirty="0" smtClean="0">
                <a:solidFill>
                  <a:schemeClr val="tx1"/>
                </a:solidFill>
                <a:effectLst/>
                <a:latin typeface="+mn-lt"/>
                <a:ea typeface="+mn-ea"/>
                <a:cs typeface="+mn-cs"/>
              </a:rPr>
              <a:t>Strategies to improve data quality (Audits)</a:t>
            </a:r>
          </a:p>
          <a:p>
            <a:pPr lvl="0"/>
            <a:r>
              <a:rPr lang="en-US" sz="1200" kern="1200" dirty="0" smtClean="0">
                <a:solidFill>
                  <a:schemeClr val="tx1"/>
                </a:solidFill>
                <a:effectLst/>
                <a:latin typeface="+mn-lt"/>
                <a:ea typeface="+mn-ea"/>
                <a:cs typeface="+mn-cs"/>
              </a:rPr>
              <a:t>Strategies to increase trust, e.g. openly available data, audits or clearinghouse </a:t>
            </a:r>
          </a:p>
          <a:p>
            <a:pPr lvl="0"/>
            <a:endParaRPr lang="en-US" sz="1200" kern="1200" dirty="0" smtClean="0">
              <a:solidFill>
                <a:schemeClr val="tx1"/>
              </a:solidFill>
              <a:effectLst/>
              <a:latin typeface="+mn-lt"/>
              <a:ea typeface="+mn-ea"/>
              <a:cs typeface="+mn-cs"/>
            </a:endParaRPr>
          </a:p>
          <a:p>
            <a:pPr lvl="0">
              <a:defRPr sz="1800"/>
            </a:pPr>
            <a:r>
              <a:rPr lang="en-US" sz="1200" dirty="0" smtClean="0"/>
              <a:t>	Disconnect between frequent concerns by users and lack of (public) activity by </a:t>
            </a:r>
            <a:r>
              <a:rPr lang="en-US" sz="1200" dirty="0" err="1" smtClean="0"/>
              <a:t>altmetrics</a:t>
            </a:r>
            <a:r>
              <a:rPr lang="en-US" sz="1200" dirty="0" smtClean="0"/>
              <a:t> providers</a:t>
            </a:r>
          </a:p>
          <a:p>
            <a:pPr lvl="0">
              <a:defRPr sz="1800"/>
            </a:pPr>
            <a:r>
              <a:rPr lang="en-US" sz="1200" dirty="0" smtClean="0"/>
              <a:t>	Users of </a:t>
            </a:r>
            <a:r>
              <a:rPr lang="en-US" sz="1200" dirty="0" err="1" smtClean="0"/>
              <a:t>altmetrics</a:t>
            </a:r>
            <a:r>
              <a:rPr lang="en-US" sz="1200" dirty="0" smtClean="0"/>
              <a:t> data (researchers, institutions, funders) should be more proactive in demanding data quality checks and transparency</a:t>
            </a: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33</a:t>
            </a:fld>
            <a:endParaRPr lang="en-US"/>
          </a:p>
        </p:txBody>
      </p:sp>
    </p:spTree>
    <p:extLst>
      <p:ext uri="{BB962C8B-B14F-4D97-AF65-F5344CB8AC3E}">
        <p14:creationId xmlns:p14="http://schemas.microsoft.com/office/powerpoint/2010/main" val="82699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Promote and facilitate use of persistent identifiers</a:t>
            </a:r>
          </a:p>
          <a:p>
            <a:pPr lvl="0"/>
            <a:r>
              <a:rPr lang="en-US" sz="1200" kern="1200" dirty="0" smtClean="0">
                <a:solidFill>
                  <a:schemeClr val="tx1"/>
                </a:solidFill>
                <a:effectLst/>
                <a:latin typeface="+mn-lt"/>
                <a:ea typeface="+mn-ea"/>
                <a:cs typeface="+mn-cs"/>
              </a:rPr>
              <a:t>Best practices for grouping and aggregating multiple data sources</a:t>
            </a:r>
          </a:p>
          <a:p>
            <a:pPr lvl="0"/>
            <a:r>
              <a:rPr lang="en-US" sz="1200" kern="1200" dirty="0" smtClean="0">
                <a:solidFill>
                  <a:schemeClr val="tx1"/>
                </a:solidFill>
                <a:effectLst/>
                <a:latin typeface="+mn-lt"/>
                <a:ea typeface="+mn-ea"/>
                <a:cs typeface="+mn-cs"/>
              </a:rPr>
              <a:t>Best practices for grouping and aggregation by journal, author, institution and funder</a:t>
            </a:r>
          </a:p>
          <a:p>
            <a:pPr lvl="0"/>
            <a:r>
              <a:rPr lang="en-US" sz="1200" kern="1200" dirty="0" err="1" smtClean="0">
                <a:solidFill>
                  <a:schemeClr val="tx1"/>
                </a:solidFill>
                <a:effectLst/>
                <a:latin typeface="+mn-lt"/>
                <a:ea typeface="+mn-ea"/>
                <a:cs typeface="+mn-cs"/>
              </a:rPr>
              <a:t>Contributorship</a:t>
            </a:r>
            <a:r>
              <a:rPr lang="en-US" sz="1200" kern="1200" dirty="0" smtClean="0">
                <a:solidFill>
                  <a:schemeClr val="tx1"/>
                </a:solidFill>
                <a:effectLst/>
                <a:latin typeface="+mn-lt"/>
                <a:ea typeface="+mn-ea"/>
                <a:cs typeface="+mn-cs"/>
              </a:rPr>
              <a:t> roles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435609" lvl="0" indent="-435609" defTabSz="572516">
              <a:spcBef>
                <a:spcPts val="4100"/>
              </a:spcBef>
              <a:defRPr sz="1800"/>
            </a:pPr>
            <a:r>
              <a:rPr lang="en-US" sz="1200" dirty="0" smtClean="0"/>
              <a:t>	Common practice for a single research output, e.g. for multiple versions, multiple locations, or grouping of all metrics into a single score</a:t>
            </a:r>
          </a:p>
          <a:p>
            <a:pPr marL="435609" lvl="0" indent="-435609" defTabSz="572516">
              <a:spcBef>
                <a:spcPts val="4100"/>
              </a:spcBef>
              <a:defRPr sz="1800"/>
            </a:pPr>
            <a:r>
              <a:rPr lang="en-US" sz="1200" dirty="0" smtClean="0"/>
              <a:t>	Common practice for multiple research outputs, e.g. by journal, by author, or by institution</a:t>
            </a:r>
          </a:p>
          <a:p>
            <a:pPr marL="435609" lvl="0" indent="-435609" defTabSz="572516">
              <a:spcBef>
                <a:spcPts val="4100"/>
              </a:spcBef>
              <a:defRPr sz="1800"/>
            </a:pPr>
            <a:r>
              <a:rPr lang="en-US" sz="1200" dirty="0" smtClean="0"/>
              <a:t>	Challenge of uniquely identifying authors, institutions and funders associated with these research outputs</a:t>
            </a:r>
          </a:p>
          <a:p>
            <a:pPr marL="435609" lvl="0" indent="-435609" defTabSz="572516">
              <a:spcBef>
                <a:spcPts val="4100"/>
              </a:spcBef>
              <a:defRPr sz="1800"/>
            </a:pPr>
            <a:r>
              <a:rPr lang="en-US" sz="1200" dirty="0" smtClean="0"/>
              <a:t>	Aggregation remains problematic, more empirical evidence and transparency needed</a:t>
            </a:r>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34</a:t>
            </a:fld>
            <a:endParaRPr lang="en-US"/>
          </a:p>
        </p:txBody>
      </p:sp>
    </p:spTree>
    <p:extLst>
      <p:ext uri="{BB962C8B-B14F-4D97-AF65-F5344CB8AC3E}">
        <p14:creationId xmlns:p14="http://schemas.microsoft.com/office/powerpoint/2010/main" val="97195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Describe the use-cases for each community,</a:t>
            </a:r>
            <a:r>
              <a:rPr lang="en-US" sz="1200" kern="1200" baseline="0" dirty="0" smtClean="0">
                <a:solidFill>
                  <a:schemeClr val="tx1"/>
                </a:solidFill>
                <a:effectLst/>
                <a:latin typeface="+mn-lt"/>
                <a:ea typeface="+mn-ea"/>
                <a:cs typeface="+mn-cs"/>
              </a:rPr>
              <a:t> domain and explain the significant differences.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For institutions -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Identify best practices for identifying contributor categories (e.g., scholars vs. general public). </a:t>
            </a:r>
            <a:endParaRPr lang="en-US" dirty="0" smtClean="0"/>
          </a:p>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35</a:t>
            </a:fld>
            <a:endParaRPr lang="en-US"/>
          </a:p>
        </p:txBody>
      </p:sp>
    </p:spTree>
    <p:extLst>
      <p:ext uri="{BB962C8B-B14F-4D97-AF65-F5344CB8AC3E}">
        <p14:creationId xmlns:p14="http://schemas.microsoft.com/office/powerpoint/2010/main" val="3987154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36</a:t>
            </a:fld>
            <a:endParaRPr lang="en-US"/>
          </a:p>
        </p:txBody>
      </p:sp>
    </p:spTree>
    <p:extLst>
      <p:ext uri="{BB962C8B-B14F-4D97-AF65-F5344CB8AC3E}">
        <p14:creationId xmlns:p14="http://schemas.microsoft.com/office/powerpoint/2010/main" val="1995554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29E8768F-B4B6-BC49-B47A-912B0A12FD24}" type="slidenum">
              <a:rPr lang="en-US"/>
              <a:pPr/>
              <a:t>42</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sz="1200" b="1" i="1" kern="1200" dirty="0" smtClean="0">
                <a:solidFill>
                  <a:schemeClr val="tx1"/>
                </a:solidFill>
                <a:latin typeface="+mn-lt"/>
                <a:ea typeface="+mn-ea"/>
                <a:cs typeface="+mn-cs"/>
              </a:rPr>
              <a:t>Mars Climate Orbiter that was launched in 1998</a:t>
            </a:r>
            <a:r>
              <a:rPr lang="en-US" sz="1200" b="1" i="1" kern="1200" baseline="0" dirty="0" smtClean="0">
                <a:solidFill>
                  <a:schemeClr val="tx1"/>
                </a:solidFill>
                <a:latin typeface="+mn-lt"/>
                <a:ea typeface="+mn-ea"/>
                <a:cs typeface="+mn-cs"/>
              </a:rPr>
              <a:t> and arrived at Mars in 1999.  Unfortunately, it didn’t survive it’s encounter.  Instead of thrusting into a nice comfortable 160-KM orbit about the plant, it descended to 57 km where it promptly burned up in the atmosphere.</a:t>
            </a:r>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4</a:t>
            </a:fld>
            <a:endParaRPr lang="en-US"/>
          </a:p>
        </p:txBody>
      </p:sp>
    </p:spTree>
    <p:extLst>
      <p:ext uri="{BB962C8B-B14F-4D97-AF65-F5344CB8AC3E}">
        <p14:creationId xmlns:p14="http://schemas.microsoft.com/office/powerpoint/2010/main" val="50597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08825F94-4E66-E84D-A932-C7BE6E7302FE}" type="slidenum">
              <a:rPr lang="en-US"/>
              <a:pPr/>
              <a:t>43</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5</a:t>
            </a:fld>
            <a:endParaRPr lang="en-US"/>
          </a:p>
        </p:txBody>
      </p:sp>
    </p:spTree>
    <p:extLst>
      <p:ext uri="{BB962C8B-B14F-4D97-AF65-F5344CB8AC3E}">
        <p14:creationId xmlns:p14="http://schemas.microsoft.com/office/powerpoint/2010/main" val="50597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6</a:t>
            </a:fld>
            <a:endParaRPr lang="en-US"/>
          </a:p>
        </p:txBody>
      </p:sp>
    </p:spTree>
    <p:extLst>
      <p:ext uri="{BB962C8B-B14F-4D97-AF65-F5344CB8AC3E}">
        <p14:creationId xmlns:p14="http://schemas.microsoft.com/office/powerpoint/2010/main" val="505979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Rot="1" noChangeAspect="1" noChangeArrowheads="1"/>
          </p:cNvSpPr>
          <p:nvPr>
            <p:ph type="sldImg"/>
          </p:nvPr>
        </p:nvSpPr>
        <p:spPr/>
      </p:sp>
      <p:sp>
        <p:nvSpPr>
          <p:cNvPr id="62466" name="Rectangle 2"/>
          <p:cNvSpPr>
            <a:spLocks noGrp="1" noChangeArrowheads="1"/>
          </p:cNvSpPr>
          <p:nvPr>
            <p:ph type="body" idx="1"/>
          </p:nvPr>
        </p:nvSpPr>
        <p:spPr/>
        <p:txBody>
          <a:bodyPr/>
          <a:lstStyle/>
          <a:p>
            <a:r>
              <a:rPr lang="en-US"/>
              <a:t>This is data from Scott Chamberlain published in the Summer issue of NISO</a:t>
            </a:r>
            <a:r>
              <a:rPr lang="ja-JP" altLang="en-US"/>
              <a:t>’</a:t>
            </a:r>
            <a:r>
              <a:rPr lang="en-US"/>
              <a:t>s magazine, Information Standards Quarterly (ISQ).  In that article, Scott compared the data from four different altmetric service provider providers on a set of different papers.  He found that on 6 different data elements, most of the data was inconsistent.  If we are going to be basing any decisions on data sources, there has to be clarity of what is counted, how it is gathered, what is extracted,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074AC7-886E-3D41-869D-424C08CED41A}" type="slidenum">
              <a:rPr lang="en-US" smtClean="0"/>
              <a:t>19</a:t>
            </a:fld>
            <a:endParaRPr lang="en-US"/>
          </a:p>
        </p:txBody>
      </p:sp>
    </p:spTree>
    <p:extLst>
      <p:ext uri="{BB962C8B-B14F-4D97-AF65-F5344CB8AC3E}">
        <p14:creationId xmlns:p14="http://schemas.microsoft.com/office/powerpoint/2010/main" val="2114501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20</a:t>
            </a:fld>
            <a:endParaRPr lang="en-US"/>
          </a:p>
        </p:txBody>
      </p:sp>
    </p:spTree>
    <p:extLst>
      <p:ext uri="{BB962C8B-B14F-4D97-AF65-F5344CB8AC3E}">
        <p14:creationId xmlns:p14="http://schemas.microsoft.com/office/powerpoint/2010/main" val="172993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24</a:t>
            </a:fld>
            <a:endParaRPr lang="en-US"/>
          </a:p>
        </p:txBody>
      </p:sp>
    </p:spTree>
    <p:extLst>
      <p:ext uri="{BB962C8B-B14F-4D97-AF65-F5344CB8AC3E}">
        <p14:creationId xmlns:p14="http://schemas.microsoft.com/office/powerpoint/2010/main" val="172993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6AFE1A-0D92-7A44-8FBA-D07F7111A956}" type="slidenum">
              <a:rPr lang="en-US" smtClean="0"/>
              <a:t>25</a:t>
            </a:fld>
            <a:endParaRPr lang="en-US"/>
          </a:p>
        </p:txBody>
      </p:sp>
    </p:spTree>
    <p:extLst>
      <p:ext uri="{BB962C8B-B14F-4D97-AF65-F5344CB8AC3E}">
        <p14:creationId xmlns:p14="http://schemas.microsoft.com/office/powerpoint/2010/main" val="1729930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October 1, 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October 1, 2014</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October 1, 2014</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October 1, 2014</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October 1, 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October 1, 2014</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F4DF44-D0A5-294D-A793-8F42D02486A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NISO LOGO-wing only-RGB-600dpi.jpg"/>
          <p:cNvPicPr>
            <a:picLocks noChangeAspect="1"/>
          </p:cNvPicPr>
          <p:nvPr/>
        </p:nvPicPr>
        <p:blipFill>
          <a:blip r:embed="rId13">
            <a:alphaModFix amt="60000"/>
          </a:blip>
          <a:srcRect l="21476" t="14316" r="22237" b="12430"/>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October 1, 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4DF44-D0A5-294D-A793-8F42D02486A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hyperlink" Target="http://www.flickr.com/photos/53986933@N00/3762193048" TargetMode="External"/><Relationship Id="rId4" Type="http://schemas.openxmlformats.org/officeDocument/2006/relationships/hyperlink" Target="http://www.flickr.com/photos/snowpeak/" TargetMode="External"/><Relationship Id="rId5" Type="http://schemas.openxmlformats.org/officeDocument/2006/relationships/hyperlink" Target="http://creativecommons.org/licenses/by/2.0/" TargetMode="External"/><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5.tif"/></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ctrTitle"/>
          </p:nvPr>
        </p:nvSpPr>
        <p:spPr>
          <a:xfrm>
            <a:off x="481263" y="1325480"/>
            <a:ext cx="7976937" cy="4554620"/>
          </a:xfrm>
        </p:spPr>
        <p:txBody>
          <a:bodyPr>
            <a:normAutofit/>
          </a:bodyPr>
          <a:lstStyle/>
          <a:p>
            <a:pPr algn="ctr" eaLnBrk="1" hangingPunct="1">
              <a:defRPr/>
            </a:pPr>
            <a:r>
              <a:rPr lang="en-US" b="1" dirty="0" smtClean="0">
                <a:solidFill>
                  <a:srgbClr val="000000"/>
                </a:solidFill>
                <a:sym typeface="Eurostile" charset="0"/>
              </a:rPr>
              <a:t>Are we all measuring in </a:t>
            </a:r>
            <a:br>
              <a:rPr lang="en-US" b="1" dirty="0" smtClean="0">
                <a:solidFill>
                  <a:srgbClr val="000000"/>
                </a:solidFill>
                <a:sym typeface="Eurostile" charset="0"/>
              </a:rPr>
            </a:br>
            <a:r>
              <a:rPr lang="en-US" b="1" dirty="0" smtClean="0">
                <a:solidFill>
                  <a:srgbClr val="000000"/>
                </a:solidFill>
                <a:sym typeface="Eurostile" charset="0"/>
              </a:rPr>
              <a:t>miles or kilometers?</a:t>
            </a:r>
            <a:br>
              <a:rPr lang="en-US" b="1" dirty="0" smtClean="0">
                <a:solidFill>
                  <a:srgbClr val="000000"/>
                </a:solidFill>
                <a:sym typeface="Eurostile" charset="0"/>
              </a:rPr>
            </a:br>
            <a:r>
              <a:rPr lang="en-US" b="1" dirty="0" smtClean="0">
                <a:solidFill>
                  <a:srgbClr val="000000"/>
                </a:solidFill>
                <a:sym typeface="Eurostile" charset="0"/>
              </a:rPr>
              <a:t/>
            </a:r>
            <a:br>
              <a:rPr lang="en-US" b="1" dirty="0" smtClean="0">
                <a:solidFill>
                  <a:srgbClr val="000000"/>
                </a:solidFill>
                <a:sym typeface="Eurostile" charset="0"/>
              </a:rPr>
            </a:br>
            <a:r>
              <a:rPr lang="en-US" b="1" dirty="0" smtClean="0">
                <a:solidFill>
                  <a:srgbClr val="000000"/>
                </a:solidFill>
                <a:sym typeface="Eurostile" charset="0"/>
              </a:rPr>
              <a:t/>
            </a:r>
            <a:br>
              <a:rPr lang="en-US" b="1" dirty="0" smtClean="0">
                <a:solidFill>
                  <a:srgbClr val="000000"/>
                </a:solidFill>
                <a:sym typeface="Eurostile" charset="0"/>
              </a:rPr>
            </a:br>
            <a:r>
              <a:rPr lang="en-US" b="1" dirty="0">
                <a:solidFill>
                  <a:srgbClr val="000000"/>
                </a:solidFill>
                <a:sym typeface="Eurostile" charset="0"/>
              </a:rPr>
              <a:t/>
            </a:r>
            <a:br>
              <a:rPr lang="en-US" b="1" dirty="0">
                <a:solidFill>
                  <a:srgbClr val="000000"/>
                </a:solidFill>
                <a:sym typeface="Eurostile" charset="0"/>
              </a:rPr>
            </a:br>
            <a:r>
              <a:rPr lang="en-US" sz="3600" b="1" dirty="0" smtClean="0">
                <a:solidFill>
                  <a:srgbClr val="000000"/>
                </a:solidFill>
                <a:sym typeface="Eurostile" charset="0"/>
              </a:rPr>
              <a:t>Building trust in metrics </a:t>
            </a:r>
            <a:br>
              <a:rPr lang="en-US" sz="3600" b="1" dirty="0" smtClean="0">
                <a:solidFill>
                  <a:srgbClr val="000000"/>
                </a:solidFill>
                <a:sym typeface="Eurostile" charset="0"/>
              </a:rPr>
            </a:br>
            <a:r>
              <a:rPr lang="en-US" sz="3600" b="1" dirty="0" smtClean="0">
                <a:solidFill>
                  <a:srgbClr val="000000"/>
                </a:solidFill>
                <a:sym typeface="Eurostile" charset="0"/>
              </a:rPr>
              <a:t>though standards</a:t>
            </a:r>
            <a:endParaRPr lang="en-US" b="1" dirty="0" smtClean="0">
              <a:solidFill>
                <a:srgbClr val="000000"/>
              </a:solidFill>
              <a:latin typeface="Eurostile" charset="0"/>
              <a:ea typeface="ヒラギノ角ゴ ProN W6" charset="0"/>
              <a:cs typeface="ヒラギノ角ゴ ProN W6" charset="0"/>
              <a:sym typeface="Eurostile" charset="0"/>
            </a:endParaRPr>
          </a:p>
        </p:txBody>
      </p:sp>
      <p:sp>
        <p:nvSpPr>
          <p:cNvPr id="7173" name="Rectangle 5"/>
          <p:cNvSpPr>
            <a:spLocks noGrp="1" noChangeArrowheads="1"/>
          </p:cNvSpPr>
          <p:nvPr>
            <p:ph type="subTitle" idx="1"/>
          </p:nvPr>
        </p:nvSpPr>
        <p:spPr>
          <a:xfrm>
            <a:off x="2743200" y="5880100"/>
            <a:ext cx="6400800" cy="901699"/>
          </a:xfrm>
        </p:spPr>
        <p:txBody>
          <a:bodyPr>
            <a:normAutofit/>
          </a:bodyPr>
          <a:lstStyle/>
          <a:p>
            <a:pPr marL="0" indent="0" algn="r" eaLnBrk="1" hangingPunct="1">
              <a:lnSpc>
                <a:spcPct val="80000"/>
              </a:lnSpc>
              <a:spcBef>
                <a:spcPct val="0"/>
              </a:spcBef>
              <a:defRPr/>
            </a:pPr>
            <a:r>
              <a:rPr lang="en-US" sz="1800" b="1" dirty="0" smtClean="0">
                <a:solidFill>
                  <a:srgbClr val="0F2245"/>
                </a:solidFill>
                <a:latin typeface="Eurostile" charset="0"/>
                <a:cs typeface="Eurostile" charset="0"/>
                <a:sym typeface="Eurostile" charset="0"/>
              </a:rPr>
              <a:t>Todd</a:t>
            </a:r>
            <a:r>
              <a:rPr lang="en-US" sz="1800" b="1" dirty="0" smtClean="0">
                <a:solidFill>
                  <a:schemeClr val="tx1"/>
                </a:solidFill>
                <a:latin typeface="Eurostile" charset="0"/>
                <a:cs typeface="Eurostile" charset="0"/>
                <a:sym typeface="Eurostile" charset="0"/>
              </a:rPr>
              <a:t> </a:t>
            </a:r>
            <a:r>
              <a:rPr lang="en-US" sz="1800" b="1" dirty="0" smtClean="0">
                <a:solidFill>
                  <a:srgbClr val="0F2245"/>
                </a:solidFill>
                <a:latin typeface="Eurostile" charset="0"/>
                <a:cs typeface="Eurostile" charset="0"/>
                <a:sym typeface="Eurostile" charset="0"/>
              </a:rPr>
              <a:t>Carpenter</a:t>
            </a:r>
            <a:endParaRPr lang="en-US" sz="2800" dirty="0" smtClean="0">
              <a:solidFill>
                <a:srgbClr val="0F2245"/>
              </a:solidFill>
            </a:endParaRPr>
          </a:p>
          <a:p>
            <a:pPr marL="0" indent="0" algn="r" eaLnBrk="1" hangingPunct="1">
              <a:lnSpc>
                <a:spcPct val="80000"/>
              </a:lnSpc>
              <a:spcBef>
                <a:spcPts val="500"/>
              </a:spcBef>
              <a:defRPr/>
            </a:pPr>
            <a:r>
              <a:rPr lang="en-US" sz="1800" b="1" dirty="0" smtClean="0">
                <a:solidFill>
                  <a:srgbClr val="0F2245"/>
                </a:solidFill>
                <a:latin typeface="Eurostile" charset="0"/>
                <a:cs typeface="Eurostile" charset="0"/>
                <a:sym typeface="Eurostile" charset="0"/>
              </a:rPr>
              <a:t>Executive Director, NISO</a:t>
            </a:r>
            <a:endParaRPr lang="en-US" sz="1800" b="1" dirty="0" smtClean="0">
              <a:solidFill>
                <a:srgbClr val="0F2245"/>
              </a:solidFill>
              <a:latin typeface="Eurostile" charset="0"/>
              <a:ea typeface="ヒラギノ角ゴ ProN W6" charset="0"/>
              <a:cs typeface="ヒラギノ角ゴ ProN W6" charset="0"/>
              <a:sym typeface="Eurostile" charset="0"/>
            </a:endParaRPr>
          </a:p>
          <a:p>
            <a:pPr marL="0" indent="0" algn="r" eaLnBrk="1" hangingPunct="1">
              <a:lnSpc>
                <a:spcPct val="80000"/>
              </a:lnSpc>
              <a:spcBef>
                <a:spcPts val="500"/>
              </a:spcBef>
              <a:defRPr/>
            </a:pPr>
            <a:r>
              <a:rPr lang="en-US" sz="1800" b="1" dirty="0" smtClean="0">
                <a:solidFill>
                  <a:srgbClr val="0F2245"/>
                </a:solidFill>
                <a:latin typeface="Eurostile" charset="0"/>
                <a:cs typeface="Eurostile" charset="0"/>
                <a:sym typeface="Eurostile" charset="0"/>
              </a:rPr>
              <a:t>September 26, 2014</a:t>
            </a:r>
            <a:endParaRPr lang="en-US" sz="1800" b="1" dirty="0" smtClean="0">
              <a:solidFill>
                <a:srgbClr val="0F2245"/>
              </a:solidFill>
              <a:latin typeface="Eurostile" charset="0"/>
              <a:ea typeface="ヒラギノ角ゴ ProN W6" charset="0"/>
              <a:cs typeface="ヒラギノ角ゴ ProN W6" charset="0"/>
              <a:sym typeface="Eurostile" charset="0"/>
            </a:endParaRPr>
          </a:p>
        </p:txBody>
      </p:sp>
      <p:pic>
        <p:nvPicPr>
          <p:cNvPr id="717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9000" y="0"/>
            <a:ext cx="2706687"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 name="Picture 3" descr="Miles vs Kilometers measur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00" y="3050674"/>
            <a:ext cx="7264400" cy="1270000"/>
          </a:xfrm>
          <a:prstGeom prst="rect">
            <a:avLst/>
          </a:prstGeom>
          <a:ln w="19050" cmpd="sng">
            <a:solidFill>
              <a:schemeClr val="tx2"/>
            </a:solidFill>
          </a:ln>
        </p:spPr>
      </p:pic>
    </p:spTree>
    <p:extLst>
      <p:ext uri="{BB962C8B-B14F-4D97-AF65-F5344CB8AC3E}">
        <p14:creationId xmlns:p14="http://schemas.microsoft.com/office/powerpoint/2010/main" val="109179979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7772400" cy="1470025"/>
          </a:xfrm>
        </p:spPr>
        <p:txBody>
          <a:bodyPr>
            <a:normAutofit/>
          </a:bodyPr>
          <a:lstStyle/>
          <a:p>
            <a:pPr algn="ctr" defTabSz="410751"/>
            <a:r>
              <a:rPr lang="en-US" sz="4800" dirty="0">
                <a:solidFill>
                  <a:srgbClr val="FFFFFF"/>
                </a:solidFill>
                <a:latin typeface="Gill Sans" charset="0"/>
                <a:cs typeface="Gill Sans" charset="0"/>
                <a:sym typeface="Gill Sans" charset="0"/>
              </a:rPr>
              <a:t>Element Identification</a:t>
            </a:r>
            <a:endParaRPr lang="en-US" sz="3600" dirty="0">
              <a:solidFill>
                <a:srgbClr val="FFFFFF"/>
              </a:solidFill>
            </a:endParaRPr>
          </a:p>
        </p:txBody>
      </p:sp>
      <p:pic>
        <p:nvPicPr>
          <p:cNvPr id="64514" name="Picture 2" descr="orcid-isni-fref1.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136553" y="1601763"/>
            <a:ext cx="2869779" cy="3498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4515" name="Picture 3" descr="DOI Logo.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55132" y="5085457"/>
            <a:ext cx="2032620" cy="1223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0679443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7772400" cy="1237595"/>
          </a:xfrm>
        </p:spPr>
        <p:txBody>
          <a:bodyPr>
            <a:normAutofit/>
          </a:bodyPr>
          <a:lstStyle/>
          <a:p>
            <a:pPr algn="ctr" defTabSz="410751"/>
            <a:r>
              <a:rPr lang="en-US" sz="4800" dirty="0" smtClean="0">
                <a:solidFill>
                  <a:srgbClr val="FFFFFF"/>
                </a:solidFill>
                <a:latin typeface="Gill Sans" charset="0"/>
                <a:cs typeface="Gill Sans" charset="0"/>
                <a:sym typeface="Gill Sans" charset="0"/>
              </a:rPr>
              <a:t>At what granularity?</a:t>
            </a:r>
            <a:endParaRPr lang="en-US" sz="3600" dirty="0">
              <a:solidFill>
                <a:srgbClr val="FFFFFF"/>
              </a:solidFill>
            </a:endParaRPr>
          </a:p>
        </p:txBody>
      </p:sp>
      <p:pic>
        <p:nvPicPr>
          <p:cNvPr id="5" name="Picture 4"/>
          <p:cNvPicPr>
            <a:picLocks noChangeAspect="1"/>
          </p:cNvPicPr>
          <p:nvPr/>
        </p:nvPicPr>
        <p:blipFill>
          <a:blip r:embed="rId2"/>
          <a:stretch>
            <a:fillRect/>
          </a:stretch>
        </p:blipFill>
        <p:spPr>
          <a:xfrm>
            <a:off x="1255518" y="1466195"/>
            <a:ext cx="6719538" cy="5255280"/>
          </a:xfrm>
          <a:prstGeom prst="rect">
            <a:avLst/>
          </a:prstGeom>
        </p:spPr>
      </p:pic>
    </p:spTree>
    <p:extLst>
      <p:ext uri="{BB962C8B-B14F-4D97-AF65-F5344CB8AC3E}">
        <p14:creationId xmlns:p14="http://schemas.microsoft.com/office/powerpoint/2010/main" val="200753920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7772400" cy="1470025"/>
          </a:xfrm>
        </p:spPr>
        <p:txBody>
          <a:bodyPr>
            <a:normAutofit/>
          </a:bodyPr>
          <a:lstStyle/>
          <a:p>
            <a:pPr algn="ctr" defTabSz="410751"/>
            <a:r>
              <a:rPr lang="en-US" sz="4800" dirty="0" smtClean="0">
                <a:solidFill>
                  <a:srgbClr val="FFFFFF"/>
                </a:solidFill>
                <a:latin typeface="Gill Sans" charset="0"/>
                <a:cs typeface="Gill Sans" charset="0"/>
                <a:sym typeface="Gill Sans" charset="0"/>
              </a:rPr>
              <a:t>How long do we measure?</a:t>
            </a:r>
            <a:endParaRPr lang="en-US" sz="3600" dirty="0">
              <a:solidFill>
                <a:srgbClr val="FFFFFF"/>
              </a:solidFill>
            </a:endParaRPr>
          </a:p>
        </p:txBody>
      </p:sp>
      <p:pic>
        <p:nvPicPr>
          <p:cNvPr id="4" name="Picture 3" descr="Long Now Clock LabeledFaceHi.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2008884"/>
            <a:ext cx="5900928" cy="3300984"/>
          </a:xfrm>
          <a:prstGeom prst="rect">
            <a:avLst/>
          </a:prstGeom>
        </p:spPr>
      </p:pic>
    </p:spTree>
    <p:extLst>
      <p:ext uri="{BB962C8B-B14F-4D97-AF65-F5344CB8AC3E}">
        <p14:creationId xmlns:p14="http://schemas.microsoft.com/office/powerpoint/2010/main" val="212663537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5" name="Picture 4"/>
          <p:cNvPicPr>
            <a:picLocks noChangeAspect="1"/>
          </p:cNvPicPr>
          <p:nvPr/>
        </p:nvPicPr>
        <p:blipFill>
          <a:blip r:embed="rId2"/>
          <a:stretch>
            <a:fillRect/>
          </a:stretch>
        </p:blipFill>
        <p:spPr>
          <a:xfrm>
            <a:off x="1773238" y="292441"/>
            <a:ext cx="4779962" cy="6436385"/>
          </a:xfrm>
          <a:prstGeom prst="rect">
            <a:avLst/>
          </a:prstGeom>
        </p:spPr>
      </p:pic>
    </p:spTree>
    <p:extLst>
      <p:ext uri="{BB962C8B-B14F-4D97-AF65-F5344CB8AC3E}">
        <p14:creationId xmlns:p14="http://schemas.microsoft.com/office/powerpoint/2010/main" val="381435234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61441" name="Picture 1" descr="Chamberlin altmetrics comparison1.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7376" y="1148582"/>
            <a:ext cx="5018484" cy="4806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442" name="AutoShape 2"/>
          <p:cNvSpPr>
            <a:spLocks/>
          </p:cNvSpPr>
          <p:nvPr/>
        </p:nvSpPr>
        <p:spPr bwMode="auto">
          <a:xfrm>
            <a:off x="789161" y="233138"/>
            <a:ext cx="7557864" cy="785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pPr algn="ctr" defTabSz="410751"/>
            <a:r>
              <a:rPr lang="en-US" sz="4900" dirty="0" smtClean="0">
                <a:solidFill>
                  <a:srgbClr val="FFFFFF"/>
                </a:solidFill>
                <a:latin typeface="Gill Sans" charset="0"/>
                <a:cs typeface="Gill Sans" charset="0"/>
                <a:sym typeface="Gill Sans" charset="0"/>
              </a:rPr>
              <a:t>Consistency across </a:t>
            </a:r>
            <a:r>
              <a:rPr lang="en-US" sz="4900" dirty="0">
                <a:solidFill>
                  <a:srgbClr val="FFFFFF"/>
                </a:solidFill>
                <a:latin typeface="Gill Sans" charset="0"/>
                <a:cs typeface="Gill Sans" charset="0"/>
                <a:sym typeface="Gill Sans" charset="0"/>
              </a:rPr>
              <a:t>providers</a:t>
            </a:r>
            <a:endParaRPr lang="en-US" dirty="0">
              <a:solidFill>
                <a:srgbClr val="FFFFFF"/>
              </a:solidFill>
            </a:endParaRPr>
          </a:p>
        </p:txBody>
      </p:sp>
      <p:sp>
        <p:nvSpPr>
          <p:cNvPr id="61443" name="AutoShape 3"/>
          <p:cNvSpPr>
            <a:spLocks/>
          </p:cNvSpPr>
          <p:nvPr/>
        </p:nvSpPr>
        <p:spPr bwMode="auto">
          <a:xfrm>
            <a:off x="2536031" y="6054328"/>
            <a:ext cx="4947047" cy="5268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5717" tIns="35717" rIns="35717" bIns="35717" anchor="ctr"/>
          <a:lstStyle/>
          <a:p>
            <a:r>
              <a:rPr lang="en-US" sz="1100" dirty="0">
                <a:solidFill>
                  <a:schemeClr val="bg1"/>
                </a:solidFill>
                <a:latin typeface="Cambria" charset="0"/>
                <a:cs typeface="Cambria" charset="0"/>
                <a:sym typeface="Cambria" charset="0"/>
              </a:rPr>
              <a:t>Source: Scott Chamberlain, Consuming Article-Level Metrics:</a:t>
            </a:r>
            <a:endParaRPr lang="en-US" sz="1100" dirty="0">
              <a:solidFill>
                <a:schemeClr val="bg1"/>
              </a:solidFill>
              <a:latin typeface="Times New Roman" charset="0"/>
              <a:cs typeface="Times New Roman" charset="0"/>
              <a:sym typeface="Times New Roman" charset="0"/>
            </a:endParaRPr>
          </a:p>
          <a:p>
            <a:r>
              <a:rPr lang="en-US" sz="1100" dirty="0">
                <a:solidFill>
                  <a:schemeClr val="bg1"/>
                </a:solidFill>
                <a:latin typeface="Cambria" charset="0"/>
                <a:cs typeface="Cambria" charset="0"/>
                <a:sym typeface="Cambria" charset="0"/>
              </a:rPr>
              <a:t>Observations And Lessons From Comparing Aggregator Provider Data, Information Standards Quarterly, Summer 2013, </a:t>
            </a:r>
            <a:r>
              <a:rPr lang="en-US" sz="1100" dirty="0" err="1">
                <a:solidFill>
                  <a:schemeClr val="bg1"/>
                </a:solidFill>
                <a:latin typeface="Cambria" charset="0"/>
                <a:cs typeface="Cambria" charset="0"/>
                <a:sym typeface="Cambria" charset="0"/>
              </a:rPr>
              <a:t>Vol</a:t>
            </a:r>
            <a:r>
              <a:rPr lang="en-US" sz="1100" dirty="0">
                <a:solidFill>
                  <a:schemeClr val="bg1"/>
                </a:solidFill>
                <a:latin typeface="Cambria" charset="0"/>
                <a:cs typeface="Cambria" charset="0"/>
                <a:sym typeface="Cambria" charset="0"/>
              </a:rPr>
              <a:t> 25, Issue 2.</a:t>
            </a:r>
            <a:endParaRPr lang="en-US" dirty="0">
              <a:solidFill>
                <a:schemeClr val="bg1"/>
              </a:solidFill>
            </a:endParaRPr>
          </a:p>
        </p:txBody>
      </p:sp>
    </p:spTree>
    <p:extLst>
      <p:ext uri="{BB962C8B-B14F-4D97-AF65-F5344CB8AC3E}">
        <p14:creationId xmlns:p14="http://schemas.microsoft.com/office/powerpoint/2010/main" val="422914790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often sound like a broken record</a:t>
            </a:r>
            <a:endParaRPr lang="en-US" dirty="0"/>
          </a:p>
        </p:txBody>
      </p:sp>
      <p:sp>
        <p:nvSpPr>
          <p:cNvPr id="3" name="Content Placeholder 2"/>
          <p:cNvSpPr>
            <a:spLocks noGrp="1"/>
          </p:cNvSpPr>
          <p:nvPr>
            <p:ph idx="1"/>
          </p:nvPr>
        </p:nvSpPr>
        <p:spPr/>
        <p:txBody>
          <a:bodyPr/>
          <a:lstStyle/>
          <a:p>
            <a:endParaRPr lang="en-US" dirty="0" smtClean="0"/>
          </a:p>
          <a:p>
            <a:r>
              <a:rPr lang="en-US" dirty="0" smtClean="0"/>
              <a:t>Defining what is to count = standards</a:t>
            </a:r>
          </a:p>
          <a:p>
            <a:r>
              <a:rPr lang="en-US" dirty="0" smtClean="0"/>
              <a:t>How to describe what to count = standards</a:t>
            </a:r>
          </a:p>
          <a:p>
            <a:r>
              <a:rPr lang="en-US" dirty="0" smtClean="0"/>
              <a:t>Identification of what to count = standards</a:t>
            </a:r>
          </a:p>
          <a:p>
            <a:r>
              <a:rPr lang="en-US" dirty="0" smtClean="0"/>
              <a:t>Aggregating counts from network = standards</a:t>
            </a:r>
          </a:p>
          <a:p>
            <a:r>
              <a:rPr lang="en-US" dirty="0" smtClean="0"/>
              <a:t>Exchange of what was counted = standards</a:t>
            </a:r>
          </a:p>
          <a:p>
            <a:r>
              <a:rPr lang="en-US" dirty="0" smtClean="0"/>
              <a:t>Procedures for counting or not = standards</a:t>
            </a:r>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15</a:t>
            </a:fld>
            <a:endParaRPr lang="en-US"/>
          </a:p>
        </p:txBody>
      </p:sp>
    </p:spTree>
    <p:extLst>
      <p:ext uri="{BB962C8B-B14F-4D97-AF65-F5344CB8AC3E}">
        <p14:creationId xmlns:p14="http://schemas.microsoft.com/office/powerpoint/2010/main" val="306085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561" name="Rectangle 1"/>
          <p:cNvSpPr>
            <a:spLocks noGrp="1" noChangeArrowheads="1"/>
          </p:cNvSpPr>
          <p:nvPr>
            <p:ph type="ctrTitle"/>
          </p:nvPr>
        </p:nvSpPr>
        <p:spPr>
          <a:xfrm>
            <a:off x="685800" y="3886200"/>
            <a:ext cx="7772400" cy="1470025"/>
          </a:xfrm>
        </p:spPr>
        <p:txBody>
          <a:bodyPr/>
          <a:lstStyle/>
          <a:p>
            <a:pPr algn="ctr" defTabSz="410751"/>
            <a:r>
              <a:rPr lang="en-US" sz="5900" b="1" dirty="0">
                <a:solidFill>
                  <a:srgbClr val="FFFFFF"/>
                </a:solidFill>
                <a:latin typeface="Gill Sans" charset="0"/>
                <a:cs typeface="Gill Sans" charset="0"/>
                <a:sym typeface="Gill Sans" charset="0"/>
              </a:rPr>
              <a:t>TRUST</a:t>
            </a:r>
            <a:endParaRPr lang="en-US" dirty="0">
              <a:solidFill>
                <a:srgbClr val="FFFFFF"/>
              </a:solidFill>
            </a:endParaRPr>
          </a:p>
        </p:txBody>
      </p:sp>
      <p:pic>
        <p:nvPicPr>
          <p:cNvPr id="66562" name="Picture 2" descr="pasted-image.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52587" y="1209973"/>
            <a:ext cx="2214563" cy="2205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6563" name="Picture 3" descr="pasted-image.pd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943823" y="1209973"/>
            <a:ext cx="2214563" cy="2205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6564" name="AutoShape 4"/>
          <p:cNvSpPr>
            <a:spLocks/>
          </p:cNvSpPr>
          <p:nvPr/>
        </p:nvSpPr>
        <p:spPr bwMode="auto">
          <a:xfrm>
            <a:off x="1071562" y="1660922"/>
            <a:ext cx="7358063" cy="13037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10751"/>
            <a:r>
              <a:rPr lang="en-US" sz="9200" b="1" dirty="0">
                <a:solidFill>
                  <a:srgbClr val="FFFFFF"/>
                </a:solidFill>
                <a:latin typeface="Gill Sans" charset="0"/>
                <a:cs typeface="Gill Sans" charset="0"/>
                <a:sym typeface="Gill Sans" charset="0"/>
              </a:rPr>
              <a:t>=</a:t>
            </a:r>
            <a:endParaRPr lang="en-US" dirty="0">
              <a:solidFill>
                <a:srgbClr val="FFFFFF"/>
              </a:solidFill>
            </a:endParaRPr>
          </a:p>
        </p:txBody>
      </p:sp>
    </p:spTree>
    <p:extLst>
      <p:ext uri="{BB962C8B-B14F-4D97-AF65-F5344CB8AC3E}">
        <p14:creationId xmlns:p14="http://schemas.microsoft.com/office/powerpoint/2010/main" val="715751374"/>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657" name="Picture 1" descr="WebSciTwit.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62570" y="687586"/>
            <a:ext cx="8005465" cy="1455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0658" name="Picture 2" descr="altmetrics12 heade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41289" y="2687836"/>
            <a:ext cx="5649144" cy="29378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1997530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1681" name="AutoShape 1"/>
          <p:cNvSpPr>
            <a:spLocks/>
          </p:cNvSpPr>
          <p:nvPr/>
        </p:nvSpPr>
        <p:spPr bwMode="auto">
          <a:xfrm>
            <a:off x="1026914" y="2000250"/>
            <a:ext cx="7090172" cy="2848570"/>
          </a:xfrm>
          <a:prstGeom prst="roundRect">
            <a:avLst>
              <a:gd name="adj" fmla="val 4704"/>
            </a:avLst>
          </a:prstGeom>
          <a:noFill/>
          <a:ln w="25400" cap="flat" cmpd="sng">
            <a:solidFill>
              <a:srgbClr val="000000"/>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defTabSz="410751"/>
            <a:endParaRPr lang="en-US" sz="2800">
              <a:solidFill>
                <a:srgbClr val="FFFFFF"/>
              </a:solidFill>
              <a:effectLst>
                <a:outerShdw blurRad="38100" dist="38100" dir="2700000" algn="tl">
                  <a:srgbClr val="DDDDDD"/>
                </a:outerShdw>
              </a:effectLst>
              <a:latin typeface="Gill Sans" charset="0"/>
              <a:cs typeface="Gill Sans" charset="0"/>
              <a:sym typeface="Gill Sans" charset="0"/>
            </a:endParaRPr>
          </a:p>
        </p:txBody>
      </p:sp>
      <p:pic>
        <p:nvPicPr>
          <p:cNvPr id="71682" name="Picture 2" descr="Sloan Foundation Logo.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20280" y="2768203"/>
            <a:ext cx="6096744" cy="1312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786227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Steering Committee </a:t>
            </a:r>
            <a:endParaRPr lang="en-US" dirty="0"/>
          </a:p>
        </p:txBody>
      </p:sp>
      <p:sp>
        <p:nvSpPr>
          <p:cNvPr id="3" name="Content Placeholder 2"/>
          <p:cNvSpPr>
            <a:spLocks noGrp="1"/>
          </p:cNvSpPr>
          <p:nvPr>
            <p:ph idx="1"/>
          </p:nvPr>
        </p:nvSpPr>
        <p:spPr>
          <a:xfrm>
            <a:off x="457200" y="1600200"/>
            <a:ext cx="8229600" cy="4765075"/>
          </a:xfrm>
        </p:spPr>
        <p:txBody>
          <a:bodyPr>
            <a:normAutofit fontScale="55000" lnSpcReduction="20000"/>
          </a:bodyPr>
          <a:lstStyle/>
          <a:p>
            <a:r>
              <a:rPr lang="en-US" dirty="0" err="1" smtClean="0"/>
              <a:t>Euan</a:t>
            </a:r>
            <a:r>
              <a:rPr lang="en-US" dirty="0" smtClean="0"/>
              <a:t> Adie, </a:t>
            </a:r>
            <a:r>
              <a:rPr lang="en-US" dirty="0" err="1" smtClean="0"/>
              <a:t>Altmetric</a:t>
            </a:r>
            <a:endParaRPr lang="en-US" dirty="0" smtClean="0"/>
          </a:p>
          <a:p>
            <a:r>
              <a:rPr lang="en-US" dirty="0" smtClean="0"/>
              <a:t>Amy Brand, Harvard University</a:t>
            </a:r>
          </a:p>
          <a:p>
            <a:r>
              <a:rPr lang="en-US" dirty="0" smtClean="0"/>
              <a:t>Mike </a:t>
            </a:r>
            <a:r>
              <a:rPr lang="en-US" dirty="0" err="1" smtClean="0"/>
              <a:t>Buschman</a:t>
            </a:r>
            <a:r>
              <a:rPr lang="en-US" dirty="0" smtClean="0"/>
              <a:t>, Plum Analytics</a:t>
            </a:r>
          </a:p>
          <a:p>
            <a:r>
              <a:rPr lang="en-US" dirty="0" smtClean="0"/>
              <a:t>Todd Carpenter, NISO</a:t>
            </a:r>
          </a:p>
          <a:p>
            <a:r>
              <a:rPr lang="en-US" dirty="0" smtClean="0"/>
              <a:t>Martin </a:t>
            </a:r>
            <a:r>
              <a:rPr lang="en-US" dirty="0" err="1" smtClean="0"/>
              <a:t>Fenner</a:t>
            </a:r>
            <a:r>
              <a:rPr lang="en-US" dirty="0" smtClean="0"/>
              <a:t>, Public Library of Science (</a:t>
            </a:r>
            <a:r>
              <a:rPr lang="en-US" dirty="0" err="1" smtClean="0"/>
              <a:t>PLoS</a:t>
            </a:r>
            <a:r>
              <a:rPr lang="en-US" dirty="0" smtClean="0"/>
              <a:t>) (Chair)</a:t>
            </a:r>
          </a:p>
          <a:p>
            <a:r>
              <a:rPr lang="en-US" dirty="0" smtClean="0"/>
              <a:t>Michael </a:t>
            </a:r>
            <a:r>
              <a:rPr lang="en-US" dirty="0" err="1" smtClean="0"/>
              <a:t>Habib</a:t>
            </a:r>
            <a:r>
              <a:rPr lang="en-US" dirty="0" smtClean="0"/>
              <a:t>, Reed Elsevier</a:t>
            </a:r>
          </a:p>
          <a:p>
            <a:r>
              <a:rPr lang="en-US" dirty="0" smtClean="0"/>
              <a:t>Gregg Gordon, Social Science Research Network (SSRN)</a:t>
            </a:r>
          </a:p>
          <a:p>
            <a:r>
              <a:rPr lang="en-US" dirty="0" smtClean="0"/>
              <a:t>William Gunn, </a:t>
            </a:r>
            <a:r>
              <a:rPr lang="en-US" dirty="0" err="1" smtClean="0"/>
              <a:t>Mendeley</a:t>
            </a:r>
            <a:endParaRPr lang="en-US" dirty="0" smtClean="0"/>
          </a:p>
          <a:p>
            <a:r>
              <a:rPr lang="en-US" dirty="0" smtClean="0"/>
              <a:t>Nettie Lagace, NISO</a:t>
            </a:r>
          </a:p>
          <a:p>
            <a:r>
              <a:rPr lang="en-US" dirty="0" smtClean="0"/>
              <a:t>Jamie Liu, American Chemical Society (ACS)</a:t>
            </a:r>
          </a:p>
          <a:p>
            <a:r>
              <a:rPr lang="en-US" dirty="0" smtClean="0"/>
              <a:t>Heather </a:t>
            </a:r>
            <a:r>
              <a:rPr lang="en-US" dirty="0" err="1" smtClean="0"/>
              <a:t>Piwowar</a:t>
            </a:r>
            <a:r>
              <a:rPr lang="en-US" dirty="0" smtClean="0"/>
              <a:t>, </a:t>
            </a:r>
            <a:r>
              <a:rPr lang="en-US" dirty="0" err="1" smtClean="0"/>
              <a:t>ImpactStory</a:t>
            </a:r>
            <a:endParaRPr lang="en-US" dirty="0" smtClean="0"/>
          </a:p>
          <a:p>
            <a:r>
              <a:rPr lang="en-US" dirty="0" smtClean="0"/>
              <a:t>John Sack, </a:t>
            </a:r>
            <a:r>
              <a:rPr lang="en-US" dirty="0" err="1" smtClean="0"/>
              <a:t>HighWire</a:t>
            </a:r>
            <a:r>
              <a:rPr lang="en-US" dirty="0" smtClean="0"/>
              <a:t> Press</a:t>
            </a:r>
          </a:p>
          <a:p>
            <a:r>
              <a:rPr lang="en-US" dirty="0" smtClean="0"/>
              <a:t>Peter Shepherd, Project Counter</a:t>
            </a:r>
          </a:p>
          <a:p>
            <a:r>
              <a:rPr lang="en-US" dirty="0" smtClean="0"/>
              <a:t>Christine </a:t>
            </a:r>
            <a:r>
              <a:rPr lang="en-US" dirty="0" err="1" smtClean="0"/>
              <a:t>Stohn</a:t>
            </a:r>
            <a:r>
              <a:rPr lang="en-US" dirty="0" smtClean="0"/>
              <a:t>, Ex </a:t>
            </a:r>
            <a:r>
              <a:rPr lang="en-US" dirty="0" err="1" smtClean="0"/>
              <a:t>Libris</a:t>
            </a:r>
            <a:endParaRPr lang="en-US" dirty="0" smtClean="0"/>
          </a:p>
          <a:p>
            <a:r>
              <a:rPr lang="en-US" dirty="0" smtClean="0"/>
              <a:t>Greg </a:t>
            </a:r>
            <a:r>
              <a:rPr lang="en-US" dirty="0" err="1" smtClean="0"/>
              <a:t>Tananbaum</a:t>
            </a:r>
            <a:r>
              <a:rPr lang="en-US" dirty="0" smtClean="0"/>
              <a:t>, SPARC (Scholarly Publishing &amp; Academic Resources Coalition)</a:t>
            </a:r>
            <a:endParaRPr lang="en-US" dirty="0"/>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FCEB981F-0B7E-8B46-A579-BC055A633682}" type="slidenum">
              <a:rPr lang="en-US" smtClean="0"/>
              <a:t>19</a:t>
            </a:fld>
            <a:endParaRPr lang="en-US"/>
          </a:p>
        </p:txBody>
      </p:sp>
    </p:spTree>
    <p:extLst>
      <p:ext uri="{BB962C8B-B14F-4D97-AF65-F5344CB8AC3E}">
        <p14:creationId xmlns:p14="http://schemas.microsoft.com/office/powerpoint/2010/main" val="129203622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304800" y="1739900"/>
            <a:ext cx="8610600" cy="4889500"/>
          </a:xfrm>
        </p:spPr>
        <p:txBody>
          <a:bodyPr>
            <a:normAutofit lnSpcReduction="10000"/>
          </a:bodyPr>
          <a:lstStyle/>
          <a:p>
            <a:pPr marL="774700" indent="-457200" eaLnBrk="1" hangingPunct="1">
              <a:buFont typeface="Wingdings" charset="2"/>
              <a:buChar char="Ø"/>
              <a:defRPr/>
            </a:pPr>
            <a:r>
              <a:rPr lang="en-US" sz="2800" dirty="0" smtClean="0"/>
              <a:t>Non-profit industry trade association </a:t>
            </a:r>
            <a:r>
              <a:rPr lang="en-US" sz="2800" dirty="0"/>
              <a:t/>
            </a:r>
            <a:br>
              <a:rPr lang="en-US" sz="2800" dirty="0"/>
            </a:br>
            <a:r>
              <a:rPr lang="en-US" sz="2800" dirty="0" smtClean="0"/>
              <a:t>accredited by ANSI</a:t>
            </a:r>
          </a:p>
          <a:p>
            <a:pPr marL="774700" indent="-457200" eaLnBrk="1" hangingPunct="1">
              <a:buFont typeface="Wingdings" charset="2"/>
              <a:buChar char="Ø"/>
              <a:defRPr/>
            </a:pPr>
            <a:r>
              <a:rPr lang="en-US" sz="2800" dirty="0" smtClean="0"/>
              <a:t>Mission of developing and maintaining technical standards related to information, documentation, discovery and distribution of published materials and media</a:t>
            </a:r>
          </a:p>
          <a:p>
            <a:pPr marL="774700" indent="-457200" eaLnBrk="1" hangingPunct="1">
              <a:buFont typeface="Wingdings" charset="2"/>
              <a:buChar char="Ø"/>
              <a:defRPr/>
            </a:pPr>
            <a:r>
              <a:rPr lang="en-US" sz="2800" dirty="0" smtClean="0"/>
              <a:t>Volunteer driven organization: 400+ contributors spread out across the world</a:t>
            </a:r>
          </a:p>
          <a:p>
            <a:pPr marL="774700" indent="-457200">
              <a:buFont typeface="Wingdings" charset="2"/>
              <a:buChar char="Ø"/>
              <a:defRPr/>
            </a:pPr>
            <a:r>
              <a:rPr lang="en-US" sz="2800" dirty="0" smtClean="0"/>
              <a:t>Responsible (directly and indirectly) </a:t>
            </a:r>
            <a:r>
              <a:rPr lang="en-US" sz="2800" dirty="0"/>
              <a:t>for standards like ISSN, DOI, Dublin Core metadata, DAISY </a:t>
            </a:r>
            <a:r>
              <a:rPr lang="en-US" sz="2800" dirty="0" smtClean="0"/>
              <a:t>digital </a:t>
            </a:r>
            <a:r>
              <a:rPr lang="en-US" sz="2800" dirty="0"/>
              <a:t>talking books, OpenURL, MARC records, and </a:t>
            </a:r>
            <a:r>
              <a:rPr lang="en-US" sz="2800" dirty="0" smtClean="0"/>
              <a:t>ISBN</a:t>
            </a:r>
          </a:p>
        </p:txBody>
      </p:sp>
      <p:sp>
        <p:nvSpPr>
          <p:cNvPr id="8195" name="Rectangle 3"/>
          <p:cNvSpPr>
            <a:spLocks noGrp="1" noChangeArrowheads="1"/>
          </p:cNvSpPr>
          <p:nvPr>
            <p:ph type="title"/>
          </p:nvPr>
        </p:nvSpPr>
        <p:spPr>
          <a:xfrm>
            <a:off x="609600" y="304800"/>
            <a:ext cx="5168900" cy="1193800"/>
          </a:xfrm>
        </p:spPr>
        <p:txBody>
          <a:bodyPr/>
          <a:lstStyle/>
          <a:p>
            <a:pPr eaLnBrk="1" hangingPunct="1">
              <a:defRPr/>
            </a:pPr>
            <a:r>
              <a:rPr lang="en-US" dirty="0" smtClean="0"/>
              <a:t>About </a:t>
            </a:r>
          </a:p>
        </p:txBody>
      </p:sp>
      <p:pic>
        <p:nvPicPr>
          <p:cNvPr id="8196" name="Picture 2" descr="NISO LOGO-RGB-600dpi.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14800" y="381000"/>
            <a:ext cx="21891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October 1, 2014</a:t>
            </a:r>
            <a:endParaRPr lang="en-US" dirty="0"/>
          </a:p>
        </p:txBody>
      </p:sp>
      <p:sp>
        <p:nvSpPr>
          <p:cNvPr id="4" name="Slide Number Placeholder 3"/>
          <p:cNvSpPr>
            <a:spLocks noGrp="1"/>
          </p:cNvSpPr>
          <p:nvPr>
            <p:ph type="sldNum" sz="quarter" idx="12"/>
          </p:nvPr>
        </p:nvSpPr>
        <p:spPr/>
        <p:txBody>
          <a:bodyPr/>
          <a:lstStyle/>
          <a:p>
            <a:fld id="{FCEB981F-0B7E-8B46-A579-BC055A633682}" type="slidenum">
              <a:rPr lang="en-US" smtClean="0"/>
              <a:t>2</a:t>
            </a:fld>
            <a:endParaRPr lang="en-US" dirty="0"/>
          </a:p>
        </p:txBody>
      </p:sp>
    </p:spTree>
    <p:extLst>
      <p:ext uri="{BB962C8B-B14F-4D97-AF65-F5344CB8AC3E}">
        <p14:creationId xmlns:p14="http://schemas.microsoft.com/office/powerpoint/2010/main" val="1425247058"/>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20</a:t>
            </a:fld>
            <a:endParaRPr lang="en-US"/>
          </a:p>
        </p:txBody>
      </p:sp>
      <p:pic>
        <p:nvPicPr>
          <p:cNvPr id="2" name="Picture 1" descr="Smithshowsoonisno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211" y="1354573"/>
            <a:ext cx="5018505" cy="5001777"/>
          </a:xfrm>
          <a:prstGeom prst="rect">
            <a:avLst/>
          </a:prstGeom>
        </p:spPr>
      </p:pic>
      <p:sp>
        <p:nvSpPr>
          <p:cNvPr id="6" name="TextBox 5"/>
          <p:cNvSpPr txBox="1"/>
          <p:nvPr/>
        </p:nvSpPr>
        <p:spPr>
          <a:xfrm>
            <a:off x="457200" y="374316"/>
            <a:ext cx="8229599" cy="707886"/>
          </a:xfrm>
          <a:prstGeom prst="rect">
            <a:avLst/>
          </a:prstGeom>
          <a:noFill/>
        </p:spPr>
        <p:txBody>
          <a:bodyPr wrap="square" rtlCol="0">
            <a:spAutoFit/>
          </a:bodyPr>
          <a:lstStyle/>
          <a:p>
            <a:pPr algn="ctr"/>
            <a:r>
              <a:rPr lang="en-US" sz="4000" dirty="0" smtClean="0">
                <a:solidFill>
                  <a:srgbClr val="FFFFFF"/>
                </a:solidFill>
              </a:rPr>
              <a:t>Isn’t it too soon? How soon is now?</a:t>
            </a:r>
            <a:endParaRPr lang="en-US" sz="4000" dirty="0">
              <a:solidFill>
                <a:srgbClr val="FFFFFF"/>
              </a:solidFill>
            </a:endParaRPr>
          </a:p>
        </p:txBody>
      </p:sp>
    </p:spTree>
    <p:extLst>
      <p:ext uri="{BB962C8B-B14F-4D97-AF65-F5344CB8AC3E}">
        <p14:creationId xmlns:p14="http://schemas.microsoft.com/office/powerpoint/2010/main" val="369064010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descr="niso_newlogo.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9489" y="-119435"/>
            <a:ext cx="3030513" cy="1714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2706" name="Rectangle 2"/>
          <p:cNvSpPr>
            <a:spLocks noGrp="1" noChangeArrowheads="1"/>
          </p:cNvSpPr>
          <p:nvPr>
            <p:ph type="ctrTitle"/>
          </p:nvPr>
        </p:nvSpPr>
        <p:spPr>
          <a:xfrm>
            <a:off x="685800" y="3621741"/>
            <a:ext cx="7772400" cy="1470025"/>
          </a:xfrm>
        </p:spPr>
        <p:txBody>
          <a:bodyPr>
            <a:normAutofit fontScale="90000"/>
          </a:bodyPr>
          <a:lstStyle/>
          <a:p>
            <a:pPr algn="ctr" defTabSz="410751"/>
            <a:r>
              <a:rPr lang="en-US" sz="5100" b="1" dirty="0">
                <a:solidFill>
                  <a:srgbClr val="000000"/>
                </a:solidFill>
                <a:latin typeface="Calibri" charset="0"/>
                <a:cs typeface="Calibri" charset="0"/>
                <a:sym typeface="Calibri" charset="0"/>
              </a:rPr>
              <a:t>Alternative Assessment Initiative </a:t>
            </a:r>
            <a:r>
              <a:rPr lang="en-US" sz="3400" b="1" dirty="0">
                <a:solidFill>
                  <a:srgbClr val="000000"/>
                </a:solidFill>
                <a:latin typeface="Calibri" charset="0"/>
                <a:cs typeface="Calibri" charset="0"/>
                <a:sym typeface="Calibri" charset="0"/>
              </a:rPr>
              <a:t/>
            </a:r>
            <a:br>
              <a:rPr lang="en-US" sz="3400" b="1" dirty="0">
                <a:solidFill>
                  <a:srgbClr val="000000"/>
                </a:solidFill>
                <a:latin typeface="Calibri" charset="0"/>
                <a:cs typeface="Calibri" charset="0"/>
                <a:sym typeface="Calibri" charset="0"/>
              </a:rPr>
            </a:br>
            <a:r>
              <a:rPr lang="en-US" sz="3400" b="1" u="sng" dirty="0">
                <a:solidFill>
                  <a:srgbClr val="000000"/>
                </a:solidFill>
                <a:latin typeface="Calibri" charset="0"/>
                <a:cs typeface="Calibri" charset="0"/>
                <a:sym typeface="Calibri" charset="0"/>
              </a:rPr>
              <a:t/>
            </a:r>
            <a:br>
              <a:rPr lang="en-US" sz="3400" b="1" u="sng" dirty="0">
                <a:solidFill>
                  <a:srgbClr val="000000"/>
                </a:solidFill>
                <a:latin typeface="Calibri" charset="0"/>
                <a:cs typeface="Calibri" charset="0"/>
                <a:sym typeface="Calibri" charset="0"/>
              </a:rPr>
            </a:br>
            <a:r>
              <a:rPr lang="en-US" sz="3400" b="1" u="sng" dirty="0">
                <a:solidFill>
                  <a:srgbClr val="000000"/>
                </a:solidFill>
                <a:latin typeface="Calibri" charset="0"/>
                <a:cs typeface="Calibri" charset="0"/>
                <a:sym typeface="Calibri" charset="0"/>
              </a:rPr>
              <a:t>Phase 1 Meetings</a:t>
            </a:r>
            <a:br>
              <a:rPr lang="en-US" sz="3400" b="1" u="sng" dirty="0">
                <a:solidFill>
                  <a:srgbClr val="000000"/>
                </a:solidFill>
                <a:latin typeface="Calibri" charset="0"/>
                <a:cs typeface="Calibri" charset="0"/>
                <a:sym typeface="Calibri" charset="0"/>
              </a:rPr>
            </a:br>
            <a:r>
              <a:rPr lang="en-US" sz="3400" b="1" dirty="0">
                <a:solidFill>
                  <a:srgbClr val="000000"/>
                </a:solidFill>
                <a:latin typeface="Calibri" charset="0"/>
                <a:cs typeface="Calibri" charset="0"/>
                <a:sym typeface="Calibri" charset="0"/>
              </a:rPr>
              <a:t>October 9, 2013  - San Francisco, CA</a:t>
            </a:r>
            <a:br>
              <a:rPr lang="en-US" sz="3400" b="1" dirty="0">
                <a:solidFill>
                  <a:srgbClr val="000000"/>
                </a:solidFill>
                <a:latin typeface="Calibri" charset="0"/>
                <a:cs typeface="Calibri" charset="0"/>
                <a:sym typeface="Calibri" charset="0"/>
              </a:rPr>
            </a:br>
            <a:r>
              <a:rPr lang="en-US" sz="3400" b="1" dirty="0">
                <a:solidFill>
                  <a:srgbClr val="000000"/>
                </a:solidFill>
                <a:latin typeface="Calibri" charset="0"/>
                <a:cs typeface="Calibri" charset="0"/>
                <a:sym typeface="Calibri" charset="0"/>
              </a:rPr>
              <a:t>December 11, 2013 - Washington, DC</a:t>
            </a:r>
            <a:br>
              <a:rPr lang="en-US" sz="3400" b="1" dirty="0">
                <a:solidFill>
                  <a:srgbClr val="000000"/>
                </a:solidFill>
                <a:latin typeface="Calibri" charset="0"/>
                <a:cs typeface="Calibri" charset="0"/>
                <a:sym typeface="Calibri" charset="0"/>
              </a:rPr>
            </a:br>
            <a:r>
              <a:rPr lang="en-US" sz="3400" b="1" dirty="0">
                <a:solidFill>
                  <a:srgbClr val="000000"/>
                </a:solidFill>
                <a:latin typeface="Calibri" charset="0"/>
                <a:cs typeface="Calibri" charset="0"/>
                <a:sym typeface="Calibri" charset="0"/>
              </a:rPr>
              <a:t>January 23-24 - Philadelphia, </a:t>
            </a:r>
            <a:r>
              <a:rPr lang="en-US" sz="3400" b="1" dirty="0" smtClean="0">
                <a:solidFill>
                  <a:srgbClr val="000000"/>
                </a:solidFill>
                <a:latin typeface="Calibri" charset="0"/>
                <a:cs typeface="Calibri" charset="0"/>
                <a:sym typeface="Calibri" charset="0"/>
              </a:rPr>
              <a:t>PA</a:t>
            </a:r>
            <a:br>
              <a:rPr lang="en-US" sz="3400" b="1" dirty="0" smtClean="0">
                <a:solidFill>
                  <a:srgbClr val="000000"/>
                </a:solidFill>
                <a:latin typeface="Calibri" charset="0"/>
                <a:cs typeface="Calibri" charset="0"/>
                <a:sym typeface="Calibri" charset="0"/>
              </a:rPr>
            </a:br>
            <a:r>
              <a:rPr lang="en-US" sz="3400" b="1" dirty="0" smtClean="0">
                <a:solidFill>
                  <a:srgbClr val="000000"/>
                </a:solidFill>
                <a:latin typeface="Calibri" charset="0"/>
                <a:cs typeface="Calibri" charset="0"/>
                <a:sym typeface="Calibri" charset="0"/>
              </a:rPr>
              <a:t>Round of 1-on-1 interviews – March/Apr</a:t>
            </a:r>
            <a:r>
              <a:rPr lang="en-US" sz="3400" b="1" dirty="0">
                <a:solidFill>
                  <a:srgbClr val="000000"/>
                </a:solidFill>
                <a:latin typeface="Calibri" charset="0"/>
                <a:cs typeface="Calibri" charset="0"/>
                <a:sym typeface="Calibri" charset="0"/>
              </a:rPr>
              <a:t/>
            </a:r>
            <a:br>
              <a:rPr lang="en-US" sz="3400" b="1" dirty="0">
                <a:solidFill>
                  <a:srgbClr val="000000"/>
                </a:solidFill>
                <a:latin typeface="Calibri" charset="0"/>
                <a:cs typeface="Calibri" charset="0"/>
                <a:sym typeface="Calibri" charset="0"/>
              </a:rPr>
            </a:br>
            <a:r>
              <a:rPr lang="en-US" sz="3400" b="1" dirty="0">
                <a:solidFill>
                  <a:srgbClr val="000000"/>
                </a:solidFill>
                <a:latin typeface="Calibri" charset="0"/>
                <a:cs typeface="Calibri" charset="0"/>
                <a:sym typeface="Calibri" charset="0"/>
              </a:rPr>
              <a:t/>
            </a:r>
            <a:br>
              <a:rPr lang="en-US" sz="3400" b="1" dirty="0">
                <a:solidFill>
                  <a:srgbClr val="000000"/>
                </a:solidFill>
                <a:latin typeface="Calibri" charset="0"/>
                <a:cs typeface="Calibri" charset="0"/>
                <a:sym typeface="Calibri" charset="0"/>
              </a:rPr>
            </a:br>
            <a:r>
              <a:rPr lang="en-US" sz="3400" b="1" dirty="0">
                <a:solidFill>
                  <a:srgbClr val="000000"/>
                </a:solidFill>
                <a:latin typeface="Calibri" charset="0"/>
                <a:cs typeface="Calibri" charset="0"/>
                <a:sym typeface="Calibri" charset="0"/>
              </a:rPr>
              <a:t>Phase 1 report </a:t>
            </a:r>
            <a:r>
              <a:rPr lang="en-US" sz="3400" b="1" dirty="0" smtClean="0">
                <a:solidFill>
                  <a:srgbClr val="000000"/>
                </a:solidFill>
                <a:latin typeface="Calibri" charset="0"/>
                <a:cs typeface="Calibri" charset="0"/>
                <a:sym typeface="Calibri" charset="0"/>
              </a:rPr>
              <a:t>published in June 2014</a:t>
            </a:r>
            <a:r>
              <a:rPr lang="en-US" sz="5100" dirty="0">
                <a:solidFill>
                  <a:srgbClr val="000000"/>
                </a:solidFill>
                <a:latin typeface="Futura" charset="0"/>
                <a:cs typeface="Futura" charset="0"/>
                <a:sym typeface="Futura" charset="0"/>
              </a:rPr>
              <a:t/>
            </a:r>
            <a:br>
              <a:rPr lang="en-US" sz="5100" dirty="0">
                <a:solidFill>
                  <a:srgbClr val="000000"/>
                </a:solidFill>
                <a:latin typeface="Futura" charset="0"/>
                <a:cs typeface="Futura" charset="0"/>
                <a:sym typeface="Futura" charset="0"/>
              </a:rPr>
            </a:br>
            <a:r>
              <a:rPr lang="en-US" sz="5900" dirty="0">
                <a:solidFill>
                  <a:srgbClr val="000000"/>
                </a:solidFill>
                <a:latin typeface="Gill Sans" charset="0"/>
                <a:cs typeface="Gill Sans" charset="0"/>
                <a:sym typeface="Gill Sans" charset="0"/>
              </a:rPr>
              <a:t> </a:t>
            </a:r>
            <a:endParaRPr lang="en-US" dirty="0"/>
          </a:p>
        </p:txBody>
      </p:sp>
    </p:spTree>
    <p:extLst>
      <p:ext uri="{BB962C8B-B14F-4D97-AF65-F5344CB8AC3E}">
        <p14:creationId xmlns:p14="http://schemas.microsoft.com/office/powerpoint/2010/main" val="87861847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762193048_ecaa18a3a1_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700259"/>
            <a:ext cx="9191990" cy="7558259"/>
          </a:xfrm>
          <a:prstGeom prst="rect">
            <a:avLst/>
          </a:prstGeom>
        </p:spPr>
      </p:pic>
      <p:sp>
        <p:nvSpPr>
          <p:cNvPr id="2" name="Title 1"/>
          <p:cNvSpPr>
            <a:spLocks noGrp="1"/>
          </p:cNvSpPr>
          <p:nvPr>
            <p:ph type="title"/>
          </p:nvPr>
        </p:nvSpPr>
        <p:spPr>
          <a:xfrm>
            <a:off x="457200" y="38350"/>
            <a:ext cx="8229600" cy="995423"/>
          </a:xfrm>
        </p:spPr>
        <p:txBody>
          <a:bodyPr>
            <a:normAutofit/>
          </a:bodyPr>
          <a:lstStyle/>
          <a:p>
            <a:r>
              <a:rPr lang="en-US" sz="4800" dirty="0" smtClean="0">
                <a:solidFill>
                  <a:srgbClr val="FFFFFF"/>
                </a:solidFill>
              </a:rPr>
              <a:t>Meeting Lightning Talks</a:t>
            </a:r>
            <a:endParaRPr lang="en-US" sz="4800" dirty="0">
              <a:solidFill>
                <a:srgbClr val="FFFFFF"/>
              </a:solidFill>
            </a:endParaRPr>
          </a:p>
        </p:txBody>
      </p:sp>
      <p:sp>
        <p:nvSpPr>
          <p:cNvPr id="6" name="Content Placeholder 2"/>
          <p:cNvSpPr>
            <a:spLocks noGrp="1"/>
          </p:cNvSpPr>
          <p:nvPr>
            <p:ph idx="1"/>
          </p:nvPr>
        </p:nvSpPr>
        <p:spPr>
          <a:xfrm>
            <a:off x="457200" y="1124974"/>
            <a:ext cx="8229600" cy="5476415"/>
          </a:xfrm>
        </p:spPr>
        <p:txBody>
          <a:bodyPr>
            <a:noAutofit/>
          </a:bodyPr>
          <a:lstStyle/>
          <a:p>
            <a:r>
              <a:rPr lang="en-US" sz="2400" dirty="0" smtClean="0">
                <a:solidFill>
                  <a:srgbClr val="FFFF00"/>
                </a:solidFill>
              </a:rPr>
              <a:t>Expectations of researchers</a:t>
            </a:r>
          </a:p>
          <a:p>
            <a:r>
              <a:rPr lang="en-US" sz="2400" dirty="0">
                <a:solidFill>
                  <a:srgbClr val="FFFF00"/>
                </a:solidFill>
              </a:rPr>
              <a:t>Exploring disciplinary differences in the use of social media in scholarly communication</a:t>
            </a:r>
          </a:p>
          <a:p>
            <a:r>
              <a:rPr lang="en-US" sz="2400" dirty="0" err="1">
                <a:solidFill>
                  <a:srgbClr val="FFFF00"/>
                </a:solidFill>
              </a:rPr>
              <a:t>Altmetrics</a:t>
            </a:r>
            <a:r>
              <a:rPr lang="en-US" sz="2400" dirty="0">
                <a:solidFill>
                  <a:srgbClr val="FFFF00"/>
                </a:solidFill>
              </a:rPr>
              <a:t> as part of the services of a large university library system</a:t>
            </a:r>
          </a:p>
          <a:p>
            <a:r>
              <a:rPr lang="en-US" sz="2400" dirty="0">
                <a:solidFill>
                  <a:srgbClr val="FFFF00"/>
                </a:solidFill>
              </a:rPr>
              <a:t>Deriving </a:t>
            </a:r>
            <a:r>
              <a:rPr lang="en-US" sz="2400" dirty="0" err="1">
                <a:solidFill>
                  <a:srgbClr val="FFFF00"/>
                </a:solidFill>
              </a:rPr>
              <a:t>altmetrics</a:t>
            </a:r>
            <a:r>
              <a:rPr lang="en-US" sz="2400" dirty="0">
                <a:solidFill>
                  <a:srgbClr val="FFFF00"/>
                </a:solidFill>
              </a:rPr>
              <a:t> from annotation activity</a:t>
            </a:r>
          </a:p>
          <a:p>
            <a:r>
              <a:rPr lang="en-US" sz="2400" dirty="0" err="1">
                <a:solidFill>
                  <a:srgbClr val="FFFF00"/>
                </a:solidFill>
              </a:rPr>
              <a:t>Altmetrics</a:t>
            </a:r>
            <a:r>
              <a:rPr lang="en-US" sz="2400" dirty="0">
                <a:solidFill>
                  <a:srgbClr val="FFFF00"/>
                </a:solidFill>
              </a:rPr>
              <a:t> for Institutional Repositories: Are the metadata ready?</a:t>
            </a:r>
          </a:p>
          <a:p>
            <a:r>
              <a:rPr lang="en-US" sz="2400" dirty="0">
                <a:solidFill>
                  <a:srgbClr val="FFFF00"/>
                </a:solidFill>
              </a:rPr>
              <a:t>Snowball Metrics: Global Standards for Institutional Benchmarking</a:t>
            </a:r>
          </a:p>
          <a:p>
            <a:r>
              <a:rPr lang="en-US" sz="2400" dirty="0">
                <a:solidFill>
                  <a:srgbClr val="FFFF00"/>
                </a:solidFill>
              </a:rPr>
              <a:t>International Standard Name Identifier</a:t>
            </a:r>
          </a:p>
          <a:p>
            <a:r>
              <a:rPr lang="en-US" sz="2400" dirty="0" err="1">
                <a:solidFill>
                  <a:srgbClr val="FFFF00"/>
                </a:solidFill>
              </a:rPr>
              <a:t>Altmetric.com</a:t>
            </a:r>
            <a:r>
              <a:rPr lang="en-US" sz="2400" dirty="0">
                <a:solidFill>
                  <a:srgbClr val="FFFF00"/>
                </a:solidFill>
              </a:rPr>
              <a:t>, Plum Analytics, </a:t>
            </a:r>
            <a:r>
              <a:rPr lang="en-US" sz="2400" dirty="0" err="1">
                <a:solidFill>
                  <a:srgbClr val="FFFF00"/>
                </a:solidFill>
              </a:rPr>
              <a:t>Mendeley</a:t>
            </a:r>
            <a:r>
              <a:rPr lang="en-US" sz="2400" dirty="0">
                <a:solidFill>
                  <a:srgbClr val="FFFF00"/>
                </a:solidFill>
              </a:rPr>
              <a:t> reader survey</a:t>
            </a:r>
          </a:p>
          <a:p>
            <a:r>
              <a:rPr lang="en-US" sz="2400" dirty="0">
                <a:solidFill>
                  <a:srgbClr val="FFFF00"/>
                </a:solidFill>
              </a:rPr>
              <a:t>Twitter Inconsistency</a:t>
            </a:r>
          </a:p>
        </p:txBody>
      </p:sp>
      <p:sp>
        <p:nvSpPr>
          <p:cNvPr id="3" name="Date Placeholder 2"/>
          <p:cNvSpPr>
            <a:spLocks noGrp="1"/>
          </p:cNvSpPr>
          <p:nvPr>
            <p:ph type="dt" sz="half" idx="10"/>
          </p:nvPr>
        </p:nvSpPr>
        <p:spPr/>
        <p:txBody>
          <a:bodyPr/>
          <a:lstStyle/>
          <a:p>
            <a:r>
              <a:rPr lang="en-US" smtClean="0"/>
              <a:t>October 1, 2014</a:t>
            </a:r>
            <a:endParaRPr lang="en-US"/>
          </a:p>
        </p:txBody>
      </p:sp>
      <p:sp>
        <p:nvSpPr>
          <p:cNvPr id="4" name="Slide Number Placeholder 3"/>
          <p:cNvSpPr>
            <a:spLocks noGrp="1"/>
          </p:cNvSpPr>
          <p:nvPr>
            <p:ph type="sldNum" sz="quarter" idx="12"/>
          </p:nvPr>
        </p:nvSpPr>
        <p:spPr/>
        <p:txBody>
          <a:bodyPr/>
          <a:lstStyle/>
          <a:p>
            <a:fld id="{FCEB981F-0B7E-8B46-A579-BC055A633682}" type="slidenum">
              <a:rPr lang="en-US" smtClean="0"/>
              <a:t>22</a:t>
            </a:fld>
            <a:endParaRPr lang="en-US"/>
          </a:p>
        </p:txBody>
      </p:sp>
      <p:sp>
        <p:nvSpPr>
          <p:cNvPr id="7" name="TextBox 6"/>
          <p:cNvSpPr txBox="1"/>
          <p:nvPr/>
        </p:nvSpPr>
        <p:spPr>
          <a:xfrm>
            <a:off x="5670240" y="6542317"/>
            <a:ext cx="3529105" cy="276999"/>
          </a:xfrm>
          <a:prstGeom prst="rect">
            <a:avLst/>
          </a:prstGeom>
          <a:noFill/>
        </p:spPr>
        <p:txBody>
          <a:bodyPr wrap="square" rtlCol="0">
            <a:spAutoFit/>
          </a:bodyPr>
          <a:lstStyle/>
          <a:p>
            <a:r>
              <a:rPr lang="en-US" sz="1200" dirty="0" smtClean="0">
                <a:solidFill>
                  <a:schemeClr val="bg1">
                    <a:lumMod val="85000"/>
                  </a:schemeClr>
                </a:solidFill>
              </a:rPr>
              <a:t>“</a:t>
            </a:r>
            <a:r>
              <a:rPr lang="en-US" sz="1200" dirty="0" smtClean="0">
                <a:solidFill>
                  <a:schemeClr val="bg1">
                    <a:lumMod val="85000"/>
                  </a:schemeClr>
                </a:solidFill>
                <a:hlinkClick r:id="rId3"/>
              </a:rPr>
              <a:t>Lightning</a:t>
            </a:r>
            <a:r>
              <a:rPr lang="en-US" sz="1200" dirty="0" smtClean="0">
                <a:solidFill>
                  <a:schemeClr val="bg1">
                    <a:lumMod val="85000"/>
                  </a:schemeClr>
                </a:solidFill>
              </a:rPr>
              <a:t>" </a:t>
            </a:r>
            <a:r>
              <a:rPr lang="en-US" sz="1200" dirty="0">
                <a:solidFill>
                  <a:schemeClr val="bg1">
                    <a:lumMod val="85000"/>
                  </a:schemeClr>
                </a:solidFill>
              </a:rPr>
              <a:t>by </a:t>
            </a:r>
            <a:r>
              <a:rPr lang="en-US" sz="1200" dirty="0" err="1" smtClean="0">
                <a:solidFill>
                  <a:schemeClr val="bg1">
                    <a:lumMod val="85000"/>
                  </a:schemeClr>
                </a:solidFill>
                <a:hlinkClick r:id="rId4"/>
              </a:rPr>
              <a:t>snowpeak</a:t>
            </a:r>
            <a:r>
              <a:rPr lang="en-US" sz="1200" dirty="0" smtClean="0">
                <a:solidFill>
                  <a:schemeClr val="bg1">
                    <a:lumMod val="85000"/>
                  </a:schemeClr>
                </a:solidFill>
              </a:rPr>
              <a:t> </a:t>
            </a:r>
            <a:r>
              <a:rPr lang="en-US" sz="1200" dirty="0">
                <a:solidFill>
                  <a:schemeClr val="bg1">
                    <a:lumMod val="85000"/>
                  </a:schemeClr>
                </a:solidFill>
              </a:rPr>
              <a:t>is licensed under </a:t>
            </a:r>
            <a:r>
              <a:rPr lang="en-US" sz="1200" dirty="0">
                <a:solidFill>
                  <a:schemeClr val="bg1">
                    <a:lumMod val="85000"/>
                  </a:schemeClr>
                </a:solidFill>
                <a:hlinkClick r:id="rId5"/>
              </a:rPr>
              <a:t>CC BY 2.0</a:t>
            </a:r>
            <a:endParaRPr lang="en-US" sz="1200" dirty="0">
              <a:solidFill>
                <a:schemeClr val="bg1">
                  <a:lumMod val="85000"/>
                </a:schemeClr>
              </a:solidFill>
            </a:endParaRPr>
          </a:p>
        </p:txBody>
      </p:sp>
    </p:spTree>
    <p:extLst>
      <p:ext uri="{BB962C8B-B14F-4D97-AF65-F5344CB8AC3E}">
        <p14:creationId xmlns:p14="http://schemas.microsoft.com/office/powerpoint/2010/main" val="316012449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en-US" smtClean="0"/>
              <a:t>October 1, 2014</a:t>
            </a:r>
            <a:endParaRPr lang="en-US"/>
          </a:p>
        </p:txBody>
      </p:sp>
      <p:sp>
        <p:nvSpPr>
          <p:cNvPr id="4" name="Slide Number Placeholder 3"/>
          <p:cNvSpPr>
            <a:spLocks noGrp="1"/>
          </p:cNvSpPr>
          <p:nvPr>
            <p:ph type="sldNum" sz="quarter" idx="12"/>
          </p:nvPr>
        </p:nvSpPr>
        <p:spPr/>
        <p:txBody>
          <a:bodyPr/>
          <a:lstStyle/>
          <a:p>
            <a:fld id="{FCEB981F-0B7E-8B46-A579-BC055A633682}" type="slidenum">
              <a:rPr lang="en-US" smtClean="0"/>
              <a:t>23</a:t>
            </a:fld>
            <a:endParaRPr lang="en-US"/>
          </a:p>
        </p:txBody>
      </p:sp>
      <p:pic>
        <p:nvPicPr>
          <p:cNvPr id="5" name="Picture 4" descr="NISO-ALMI SF Process   Use Case 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415225" y="857250"/>
            <a:ext cx="6858004" cy="5143502"/>
          </a:xfrm>
          <a:prstGeom prst="rect">
            <a:avLst/>
          </a:prstGeom>
        </p:spPr>
      </p:pic>
      <p:pic>
        <p:nvPicPr>
          <p:cNvPr id="6" name="Picture 5" descr="NISO-ALMI SF Dev   Infrastructure 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3728277" y="857248"/>
            <a:ext cx="6858005" cy="5143504"/>
          </a:xfrm>
          <a:prstGeom prst="rect">
            <a:avLst/>
          </a:prstGeom>
        </p:spPr>
      </p:pic>
    </p:spTree>
    <p:extLst>
      <p:ext uri="{BB962C8B-B14F-4D97-AF65-F5344CB8AC3E}">
        <p14:creationId xmlns:p14="http://schemas.microsoft.com/office/powerpoint/2010/main" val="256225581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24</a:t>
            </a:fld>
            <a:endParaRPr lang="en-US"/>
          </a:p>
        </p:txBody>
      </p:sp>
      <p:sp>
        <p:nvSpPr>
          <p:cNvPr id="3" name="Content Placeholder 2"/>
          <p:cNvSpPr>
            <a:spLocks noGrp="1"/>
          </p:cNvSpPr>
          <p:nvPr>
            <p:ph idx="1"/>
          </p:nvPr>
        </p:nvSpPr>
        <p:spPr/>
        <p:txBody>
          <a:bodyPr/>
          <a:lstStyle/>
          <a:p>
            <a:endParaRPr lang="en-US" dirty="0"/>
          </a:p>
        </p:txBody>
      </p:sp>
      <p:pic>
        <p:nvPicPr>
          <p:cNvPr id="8" name="pasted-image.tif"/>
          <p:cNvPicPr/>
          <p:nvPr/>
        </p:nvPicPr>
        <p:blipFill>
          <a:blip r:embed="rId3">
            <a:extLst/>
          </a:blip>
          <a:stretch>
            <a:fillRect/>
          </a:stretch>
        </p:blipFill>
        <p:spPr>
          <a:xfrm>
            <a:off x="1690830" y="148389"/>
            <a:ext cx="5808854" cy="6862011"/>
          </a:xfrm>
          <a:prstGeom prst="rect">
            <a:avLst/>
          </a:prstGeom>
          <a:ln w="12700">
            <a:miter lim="400000"/>
          </a:ln>
        </p:spPr>
      </p:pic>
    </p:spTree>
    <p:extLst>
      <p:ext uri="{BB962C8B-B14F-4D97-AF65-F5344CB8AC3E}">
        <p14:creationId xmlns:p14="http://schemas.microsoft.com/office/powerpoint/2010/main" val="5011372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25</a:t>
            </a:fld>
            <a:endParaRPr lang="en-US"/>
          </a:p>
        </p:txBody>
      </p:sp>
      <p:pic>
        <p:nvPicPr>
          <p:cNvPr id="2" name="Content Placeholder 1" descr="NISOALMI DIscussion 1.jpg"/>
          <p:cNvPicPr>
            <a:picLocks noGrp="1" noChangeAspect="1"/>
          </p:cNvPicPr>
          <p:nvPr>
            <p:ph idx="1"/>
          </p:nvPr>
        </p:nvPicPr>
        <p:blipFill>
          <a:blip r:embed="rId3">
            <a:extLst>
              <a:ext uri="{28A0092B-C50C-407E-A947-70E740481C1C}">
                <a14:useLocalDpi xmlns:a14="http://schemas.microsoft.com/office/drawing/2010/main" val="0"/>
              </a:ext>
            </a:extLst>
          </a:blip>
          <a:srcRect t="13384" b="13384"/>
          <a:stretch>
            <a:fillRect/>
          </a:stretch>
        </p:blipFill>
        <p:spPr>
          <a:xfrm>
            <a:off x="3746500" y="101600"/>
            <a:ext cx="5182004" cy="2849903"/>
          </a:xfrm>
        </p:spPr>
      </p:pic>
      <p:pic>
        <p:nvPicPr>
          <p:cNvPr id="6" name="Picture 5" descr="NISOALMI DIscussion 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1" y="2171712"/>
            <a:ext cx="4241800" cy="3185492"/>
          </a:xfrm>
          <a:prstGeom prst="rect">
            <a:avLst/>
          </a:prstGeom>
        </p:spPr>
      </p:pic>
      <p:pic>
        <p:nvPicPr>
          <p:cNvPr id="10" name="Picture 9" descr="NISOALMI DIscussion 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95" y="3290404"/>
            <a:ext cx="4750609" cy="3567596"/>
          </a:xfrm>
          <a:prstGeom prst="rect">
            <a:avLst/>
          </a:prstGeom>
        </p:spPr>
      </p:pic>
    </p:spTree>
    <p:extLst>
      <p:ext uri="{BB962C8B-B14F-4D97-AF65-F5344CB8AC3E}">
        <p14:creationId xmlns:p14="http://schemas.microsoft.com/office/powerpoint/2010/main" val="20728172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normAutofit/>
          </a:bodyPr>
          <a:lstStyle/>
          <a:p>
            <a:r>
              <a:rPr lang="en-US" sz="4800" dirty="0" smtClean="0">
                <a:solidFill>
                  <a:schemeClr val="bg1"/>
                </a:solidFill>
              </a:rPr>
              <a:t>30 One-on-One Interviews</a:t>
            </a:r>
            <a:endParaRPr lang="en-US" sz="4800" dirty="0">
              <a:solidFill>
                <a:schemeClr val="bg1"/>
              </a:solidFill>
            </a:endParaRPr>
          </a:p>
        </p:txBody>
      </p:sp>
      <p:pic>
        <p:nvPicPr>
          <p:cNvPr id="6" name="Content Placeholder 5" descr="allworx-9204G-ip-phone.jpg"/>
          <p:cNvPicPr>
            <a:picLocks noGrp="1" noChangeAspect="1"/>
          </p:cNvPicPr>
          <p:nvPr>
            <p:ph idx="1"/>
          </p:nvPr>
        </p:nvPicPr>
        <p:blipFill>
          <a:blip r:embed="rId3">
            <a:extLst>
              <a:ext uri="{28A0092B-C50C-407E-A947-70E740481C1C}">
                <a14:useLocalDpi xmlns:a14="http://schemas.microsoft.com/office/drawing/2010/main" val="0"/>
              </a:ext>
            </a:extLst>
          </a:blip>
          <a:srcRect l="-57620" r="-57620"/>
          <a:stretch>
            <a:fillRect/>
          </a:stretch>
        </p:blipFill>
        <p:spPr/>
      </p:pic>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26</a:t>
            </a:fld>
            <a:endParaRPr lang="en-US"/>
          </a:p>
        </p:txBody>
      </p:sp>
    </p:spTree>
    <p:extLst>
      <p:ext uri="{BB962C8B-B14F-4D97-AF65-F5344CB8AC3E}">
        <p14:creationId xmlns:p14="http://schemas.microsoft.com/office/powerpoint/2010/main" val="34943987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57200" y="35579"/>
            <a:ext cx="8229600" cy="1143000"/>
          </a:xfrm>
        </p:spPr>
        <p:txBody>
          <a:bodyPr/>
          <a:lstStyle/>
          <a:p>
            <a:r>
              <a:rPr lang="en-US" dirty="0" smtClean="0">
                <a:solidFill>
                  <a:schemeClr val="bg1"/>
                </a:solidFill>
              </a:rPr>
              <a:t>White Paper Released</a:t>
            </a:r>
            <a:endParaRPr lang="en-US" dirty="0">
              <a:solidFill>
                <a:schemeClr val="bg1"/>
              </a:solidFill>
            </a:endParaRPr>
          </a:p>
        </p:txBody>
      </p:sp>
      <p:pic>
        <p:nvPicPr>
          <p:cNvPr id="6" name="Content Placeholder 5"/>
          <p:cNvPicPr>
            <a:picLocks noGrp="1" noChangeAspect="1"/>
          </p:cNvPicPr>
          <p:nvPr>
            <p:ph idx="1"/>
          </p:nvPr>
        </p:nvPicPr>
        <p:blipFill>
          <a:blip r:embed="rId2"/>
          <a:srcRect t="5067" b="5067"/>
          <a:stretch>
            <a:fillRect/>
          </a:stretch>
        </p:blipFill>
        <p:spPr>
          <a:xfrm>
            <a:off x="83070" y="1417638"/>
            <a:ext cx="9060930" cy="4983163"/>
          </a:xfrm>
        </p:spPr>
      </p:pic>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27</a:t>
            </a:fld>
            <a:endParaRPr lang="en-US"/>
          </a:p>
        </p:txBody>
      </p:sp>
    </p:spTree>
    <p:extLst>
      <p:ext uri="{BB962C8B-B14F-4D97-AF65-F5344CB8AC3E}">
        <p14:creationId xmlns:p14="http://schemas.microsoft.com/office/powerpoint/2010/main" val="4040901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Potential work themes</a:t>
            </a:r>
            <a:endParaRPr lang="en-US" b="1" dirty="0"/>
          </a:p>
        </p:txBody>
      </p:sp>
      <p:sp>
        <p:nvSpPr>
          <p:cNvPr id="3" name="Content Placeholder 2"/>
          <p:cNvSpPr>
            <a:spLocks noGrp="1"/>
          </p:cNvSpPr>
          <p:nvPr>
            <p:ph idx="1"/>
          </p:nvPr>
        </p:nvSpPr>
        <p:spPr/>
        <p:txBody>
          <a:bodyPr>
            <a:noAutofit/>
          </a:bodyPr>
          <a:lstStyle/>
          <a:p>
            <a:pPr marL="400050" lvl="1" indent="0">
              <a:buNone/>
            </a:pPr>
            <a:r>
              <a:rPr lang="en-US" sz="3200" b="1" dirty="0" smtClean="0"/>
              <a:t>Definitions</a:t>
            </a:r>
            <a:endParaRPr lang="en-US" sz="3200" b="1" dirty="0"/>
          </a:p>
          <a:p>
            <a:pPr marL="400050" lvl="1" indent="0">
              <a:buNone/>
            </a:pPr>
            <a:r>
              <a:rPr lang="en-US" sz="3200" b="1" dirty="0" smtClean="0"/>
              <a:t>Application to types of research outputs</a:t>
            </a:r>
            <a:endParaRPr lang="en-US" sz="3200" b="1" dirty="0"/>
          </a:p>
          <a:p>
            <a:pPr marL="400050" lvl="1" indent="0">
              <a:buNone/>
            </a:pPr>
            <a:r>
              <a:rPr lang="en-US" sz="3200" b="1" dirty="0" smtClean="0"/>
              <a:t>Discovery</a:t>
            </a:r>
            <a:r>
              <a:rPr lang="de-DE" sz="3200" b="1" dirty="0"/>
              <a:t> </a:t>
            </a:r>
            <a:r>
              <a:rPr lang="de-DE" sz="3200" b="1" dirty="0" err="1" smtClean="0"/>
              <a:t>implications</a:t>
            </a:r>
            <a:endParaRPr lang="en-US" sz="3200" b="1" dirty="0"/>
          </a:p>
          <a:p>
            <a:pPr marL="400050" lvl="1" indent="0">
              <a:buNone/>
            </a:pPr>
            <a:r>
              <a:rPr lang="en-US" sz="3200" b="1" dirty="0"/>
              <a:t>Research </a:t>
            </a:r>
            <a:r>
              <a:rPr lang="en-US" sz="3200" b="1" dirty="0" smtClean="0"/>
              <a:t>evaluation</a:t>
            </a:r>
            <a:endParaRPr lang="en-US" sz="3200" b="1" dirty="0"/>
          </a:p>
          <a:p>
            <a:pPr marL="400050" lvl="1" indent="0">
              <a:buNone/>
            </a:pPr>
            <a:r>
              <a:rPr lang="en-US" sz="3200" b="1" dirty="0"/>
              <a:t>Data quality and </a:t>
            </a:r>
            <a:r>
              <a:rPr lang="en-US" sz="3200" b="1" dirty="0" smtClean="0"/>
              <a:t>gaming</a:t>
            </a:r>
            <a:endParaRPr lang="en-US" sz="3200" b="1" dirty="0"/>
          </a:p>
          <a:p>
            <a:pPr marL="400050" lvl="1" indent="0">
              <a:buNone/>
            </a:pPr>
            <a:r>
              <a:rPr lang="en-US" sz="3200" b="1" dirty="0" smtClean="0"/>
              <a:t>Grouping, aggregating, and granularity</a:t>
            </a:r>
            <a:endParaRPr lang="en-US" sz="3200" b="1" dirty="0"/>
          </a:p>
          <a:p>
            <a:pPr marL="400050" lvl="1" indent="0">
              <a:buNone/>
            </a:pPr>
            <a:r>
              <a:rPr lang="en-US" sz="3200" b="1" dirty="0"/>
              <a:t>Context </a:t>
            </a:r>
            <a:endParaRPr lang="en-US" sz="3200" b="1" dirty="0" smtClean="0"/>
          </a:p>
          <a:p>
            <a:pPr marL="400050" lvl="1" indent="0">
              <a:buNone/>
            </a:pPr>
            <a:r>
              <a:rPr lang="en-US" sz="3200" b="1" dirty="0" smtClean="0"/>
              <a:t>Adoption</a:t>
            </a:r>
            <a:endParaRPr lang="en-US" sz="3200" b="1" dirty="0"/>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28</a:t>
            </a:fld>
            <a:endParaRPr lang="en-US"/>
          </a:p>
        </p:txBody>
      </p:sp>
    </p:spTree>
    <p:extLst>
      <p:ext uri="{BB962C8B-B14F-4D97-AF65-F5344CB8AC3E}">
        <p14:creationId xmlns:p14="http://schemas.microsoft.com/office/powerpoint/2010/main" val="32508998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4000" b="1" dirty="0" smtClean="0">
                <a:solidFill>
                  <a:srgbClr val="FF0000"/>
                </a:solidFill>
              </a:rPr>
              <a:t>Definitions</a:t>
            </a:r>
            <a:endParaRPr lang="en-US" sz="4000" b="1" dirty="0">
              <a:solidFill>
                <a:srgbClr val="FF0000"/>
              </a:solidFill>
            </a:endParaRPr>
          </a:p>
          <a:p>
            <a:pPr marL="400050" lvl="1" indent="0">
              <a:buNone/>
            </a:pPr>
            <a:r>
              <a:rPr lang="en-US" sz="3200" dirty="0" smtClean="0">
                <a:solidFill>
                  <a:schemeClr val="bg1">
                    <a:lumMod val="65000"/>
                  </a:schemeClr>
                </a:solidFill>
              </a:rPr>
              <a:t>Application to types of research outputs</a:t>
            </a:r>
            <a:endParaRPr lang="en-US" sz="3200" dirty="0">
              <a:solidFill>
                <a:schemeClr val="bg1">
                  <a:lumMod val="65000"/>
                </a:schemeClr>
              </a:solidFill>
            </a:endParaRPr>
          </a:p>
          <a:p>
            <a:pPr marL="400050" lvl="1" indent="0">
              <a:buNone/>
            </a:pPr>
            <a:r>
              <a:rPr lang="en-US" sz="3200" dirty="0" smtClean="0">
                <a:solidFill>
                  <a:schemeClr val="bg1">
                    <a:lumMod val="65000"/>
                  </a:schemeClr>
                </a:solidFill>
              </a:rPr>
              <a:t>Discovery</a:t>
            </a:r>
            <a:r>
              <a:rPr lang="de-DE" sz="3200" dirty="0">
                <a:solidFill>
                  <a:schemeClr val="bg1">
                    <a:lumMod val="65000"/>
                  </a:schemeClr>
                </a:solidFill>
              </a:rPr>
              <a:t> </a:t>
            </a:r>
            <a:r>
              <a:rPr lang="de-DE" sz="3200" dirty="0" err="1" smtClean="0">
                <a:solidFill>
                  <a:schemeClr val="bg1">
                    <a:lumMod val="65000"/>
                  </a:schemeClr>
                </a:solidFill>
              </a:rPr>
              <a:t>implications</a:t>
            </a:r>
            <a:endParaRPr lang="en-US" sz="3200" dirty="0">
              <a:solidFill>
                <a:schemeClr val="bg1">
                  <a:lumMod val="65000"/>
                </a:schemeClr>
              </a:solidFill>
            </a:endParaRPr>
          </a:p>
          <a:p>
            <a:pPr marL="400050" lvl="1" indent="0">
              <a:buNone/>
            </a:pPr>
            <a:r>
              <a:rPr lang="en-US" sz="3200" dirty="0">
                <a:solidFill>
                  <a:schemeClr val="bg1">
                    <a:lumMod val="65000"/>
                  </a:schemeClr>
                </a:solidFill>
              </a:rPr>
              <a:t>Research </a:t>
            </a:r>
            <a:r>
              <a:rPr lang="en-US" sz="3200" dirty="0" smtClean="0">
                <a:solidFill>
                  <a:schemeClr val="bg1">
                    <a:lumMod val="65000"/>
                  </a:schemeClr>
                </a:solidFill>
              </a:rPr>
              <a:t>evaluation</a:t>
            </a:r>
            <a:endParaRPr lang="en-US" sz="3200" dirty="0">
              <a:solidFill>
                <a:schemeClr val="bg1">
                  <a:lumMod val="65000"/>
                </a:schemeClr>
              </a:solidFill>
            </a:endParaRPr>
          </a:p>
          <a:p>
            <a:pPr marL="400050" lvl="1" indent="0">
              <a:buNone/>
            </a:pPr>
            <a:r>
              <a:rPr lang="en-US" sz="3200" dirty="0">
                <a:solidFill>
                  <a:schemeClr val="bg1">
                    <a:lumMod val="65000"/>
                  </a:schemeClr>
                </a:solidFill>
              </a:rPr>
              <a:t>Data quality and </a:t>
            </a:r>
            <a:r>
              <a:rPr lang="en-US" sz="3200" dirty="0" smtClean="0">
                <a:solidFill>
                  <a:schemeClr val="bg1">
                    <a:lumMod val="65000"/>
                  </a:schemeClr>
                </a:solidFill>
              </a:rPr>
              <a:t>gaming</a:t>
            </a:r>
            <a:endParaRPr lang="en-US" sz="3200" dirty="0">
              <a:solidFill>
                <a:schemeClr val="bg1">
                  <a:lumMod val="65000"/>
                </a:schemeClr>
              </a:solidFill>
            </a:endParaRPr>
          </a:p>
          <a:p>
            <a:pPr marL="400050" lvl="1" indent="0">
              <a:buNone/>
            </a:pPr>
            <a:r>
              <a:rPr lang="en-US" sz="3200" dirty="0" smtClean="0">
                <a:solidFill>
                  <a:schemeClr val="bg1">
                    <a:lumMod val="65000"/>
                  </a:schemeClr>
                </a:solidFill>
              </a:rPr>
              <a:t>Grouping, aggregating, and granularity</a:t>
            </a:r>
            <a:endParaRPr lang="en-US" sz="3200" dirty="0">
              <a:solidFill>
                <a:schemeClr val="bg1">
                  <a:lumMod val="65000"/>
                </a:schemeClr>
              </a:solidFill>
            </a:endParaRPr>
          </a:p>
          <a:p>
            <a:pPr marL="400050" lvl="1" indent="0">
              <a:buNone/>
            </a:pPr>
            <a:r>
              <a:rPr lang="en-US" sz="3200" dirty="0">
                <a:solidFill>
                  <a:schemeClr val="bg1">
                    <a:lumMod val="65000"/>
                  </a:schemeClr>
                </a:solidFill>
              </a:rPr>
              <a:t>Context </a:t>
            </a:r>
            <a:endParaRPr lang="en-US" sz="3200" dirty="0" smtClean="0">
              <a:solidFill>
                <a:schemeClr val="bg1">
                  <a:lumMod val="65000"/>
                </a:schemeClr>
              </a:solidFill>
            </a:endParaRPr>
          </a:p>
          <a:p>
            <a:pPr marL="400050" lvl="1" indent="0">
              <a:buNone/>
            </a:pPr>
            <a:r>
              <a:rPr lang="en-US" sz="3200" dirty="0" smtClean="0">
                <a:solidFill>
                  <a:schemeClr val="bg1">
                    <a:lumMod val="65000"/>
                  </a:schemeClr>
                </a:solidFill>
              </a:rPr>
              <a:t>Adoption</a:t>
            </a:r>
            <a:endParaRPr lang="en-US" sz="3200" dirty="0">
              <a:solidFill>
                <a:schemeClr val="bg1">
                  <a:lumMod val="65000"/>
                </a:schemeClr>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29</a:t>
            </a:fld>
            <a:endParaRPr lang="en-US"/>
          </a:p>
        </p:txBody>
      </p:sp>
    </p:spTree>
    <p:extLst>
      <p:ext uri="{BB962C8B-B14F-4D97-AF65-F5344CB8AC3E}">
        <p14:creationId xmlns:p14="http://schemas.microsoft.com/office/powerpoint/2010/main" val="1232507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8013030" cy="1470025"/>
          </a:xfrm>
        </p:spPr>
        <p:txBody>
          <a:bodyPr>
            <a:normAutofit/>
          </a:bodyPr>
          <a:lstStyle/>
          <a:p>
            <a:pPr algn="ctr" defTabSz="410751"/>
            <a:r>
              <a:rPr lang="en-US" sz="4800" dirty="0" smtClean="0">
                <a:solidFill>
                  <a:srgbClr val="FFFFFF"/>
                </a:solidFill>
                <a:latin typeface="Gill Sans" charset="0"/>
                <a:cs typeface="Gill Sans" charset="0"/>
                <a:sym typeface="Gill Sans" charset="0"/>
              </a:rPr>
              <a:t>How fast are we going?</a:t>
            </a:r>
            <a:endParaRPr lang="en-US" sz="3600" dirty="0">
              <a:solidFill>
                <a:srgbClr val="FFFFFF"/>
              </a:solidFill>
            </a:endParaRPr>
          </a:p>
        </p:txBody>
      </p:sp>
      <p:pic>
        <p:nvPicPr>
          <p:cNvPr id="2" name="Picture 1" descr="60Kph Sig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31784"/>
            <a:ext cx="8013030" cy="5326216"/>
          </a:xfrm>
          <a:prstGeom prst="rect">
            <a:avLst/>
          </a:prstGeom>
        </p:spPr>
      </p:pic>
    </p:spTree>
    <p:extLst>
      <p:ext uri="{BB962C8B-B14F-4D97-AF65-F5344CB8AC3E}">
        <p14:creationId xmlns:p14="http://schemas.microsoft.com/office/powerpoint/2010/main" val="171032274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600" b="1" dirty="0" smtClean="0">
                <a:solidFill>
                  <a:srgbClr val="FF0000"/>
                </a:solidFill>
              </a:rPr>
              <a:t>Application to types of research outputs</a:t>
            </a:r>
            <a:endParaRPr lang="en-US" sz="3600" b="1" dirty="0">
              <a:solidFill>
                <a:srgbClr val="FF0000"/>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30</a:t>
            </a:fld>
            <a:endParaRPr lang="en-US"/>
          </a:p>
        </p:txBody>
      </p:sp>
    </p:spTree>
    <p:extLst>
      <p:ext uri="{BB962C8B-B14F-4D97-AF65-F5344CB8AC3E}">
        <p14:creationId xmlns:p14="http://schemas.microsoft.com/office/powerpoint/2010/main" val="845646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4000" b="1" dirty="0" smtClean="0">
                <a:solidFill>
                  <a:srgbClr val="FF0000"/>
                </a:solidFill>
              </a:rPr>
              <a:t>Discovery implications</a:t>
            </a:r>
            <a:endParaRPr lang="en-US" sz="4000" b="1" dirty="0">
              <a:solidFill>
                <a:srgbClr val="FF0000"/>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31</a:t>
            </a:fld>
            <a:endParaRPr lang="en-US"/>
          </a:p>
        </p:txBody>
      </p:sp>
    </p:spTree>
    <p:extLst>
      <p:ext uri="{BB962C8B-B14F-4D97-AF65-F5344CB8AC3E}">
        <p14:creationId xmlns:p14="http://schemas.microsoft.com/office/powerpoint/2010/main" val="373032794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4000" b="1" dirty="0">
                <a:solidFill>
                  <a:srgbClr val="FF0000"/>
                </a:solidFill>
              </a:rPr>
              <a:t>Research </a:t>
            </a:r>
            <a:r>
              <a:rPr lang="en-US" sz="4000" b="1" dirty="0" smtClean="0">
                <a:solidFill>
                  <a:srgbClr val="FF0000"/>
                </a:solidFill>
              </a:rPr>
              <a:t>evaluation</a:t>
            </a:r>
            <a:endParaRPr lang="en-US" sz="4000" b="1" dirty="0">
              <a:solidFill>
                <a:srgbClr val="FF0000"/>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32</a:t>
            </a:fld>
            <a:endParaRPr lang="en-US"/>
          </a:p>
        </p:txBody>
      </p:sp>
    </p:spTree>
    <p:extLst>
      <p:ext uri="{BB962C8B-B14F-4D97-AF65-F5344CB8AC3E}">
        <p14:creationId xmlns:p14="http://schemas.microsoft.com/office/powerpoint/2010/main" val="8973463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4000" b="1" dirty="0">
                <a:solidFill>
                  <a:srgbClr val="FF0000"/>
                </a:solidFill>
              </a:rPr>
              <a:t>Data quality and </a:t>
            </a:r>
            <a:r>
              <a:rPr lang="en-US" sz="4000" b="1" dirty="0" smtClean="0">
                <a:solidFill>
                  <a:srgbClr val="FF0000"/>
                </a:solidFill>
              </a:rPr>
              <a:t>gaming</a:t>
            </a:r>
            <a:endParaRPr lang="en-US" sz="4000" b="1" dirty="0">
              <a:solidFill>
                <a:srgbClr val="FF0000"/>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33</a:t>
            </a:fld>
            <a:endParaRPr lang="en-US"/>
          </a:p>
        </p:txBody>
      </p:sp>
    </p:spTree>
    <p:extLst>
      <p:ext uri="{BB962C8B-B14F-4D97-AF65-F5344CB8AC3E}">
        <p14:creationId xmlns:p14="http://schemas.microsoft.com/office/powerpoint/2010/main" val="241839752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600" b="1" dirty="0" smtClean="0">
                <a:solidFill>
                  <a:srgbClr val="FF0000"/>
                </a:solidFill>
              </a:rPr>
              <a:t>Grouping, aggregating, and granularity</a:t>
            </a:r>
            <a:endParaRPr lang="en-US" sz="3600" b="1" dirty="0">
              <a:solidFill>
                <a:srgbClr val="FF0000"/>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34</a:t>
            </a:fld>
            <a:endParaRPr lang="en-US"/>
          </a:p>
        </p:txBody>
      </p:sp>
    </p:spTree>
    <p:extLst>
      <p:ext uri="{BB962C8B-B14F-4D97-AF65-F5344CB8AC3E}">
        <p14:creationId xmlns:p14="http://schemas.microsoft.com/office/powerpoint/2010/main" val="35428599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4000" b="1" dirty="0">
                <a:solidFill>
                  <a:srgbClr val="FF0000"/>
                </a:solidFill>
              </a:rPr>
              <a:t>Context </a:t>
            </a:r>
            <a:endParaRPr lang="en-US" sz="3200" b="1" dirty="0" smtClean="0">
              <a:solidFill>
                <a:srgbClr val="FF0000"/>
              </a:solidFill>
            </a:endParaRPr>
          </a:p>
          <a:p>
            <a:pPr marL="400050" lvl="1" indent="0">
              <a:buNone/>
            </a:pPr>
            <a:r>
              <a:rPr lang="en-US" sz="3200" dirty="0" smtClean="0">
                <a:solidFill>
                  <a:srgbClr val="A6A6A6"/>
                </a:solidFill>
              </a:rPr>
              <a:t>Adoption</a:t>
            </a:r>
            <a:endParaRPr lang="en-US" sz="3200" dirty="0">
              <a:solidFill>
                <a:srgbClr val="A6A6A6"/>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35</a:t>
            </a:fld>
            <a:endParaRPr lang="en-US"/>
          </a:p>
        </p:txBody>
      </p:sp>
    </p:spTree>
    <p:extLst>
      <p:ext uri="{BB962C8B-B14F-4D97-AF65-F5344CB8AC3E}">
        <p14:creationId xmlns:p14="http://schemas.microsoft.com/office/powerpoint/2010/main" val="27810846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work themes</a:t>
            </a:r>
            <a:endParaRPr lang="en-US" dirty="0"/>
          </a:p>
        </p:txBody>
      </p:sp>
      <p:sp>
        <p:nvSpPr>
          <p:cNvPr id="3" name="Content Placeholder 2"/>
          <p:cNvSpPr>
            <a:spLocks noGrp="1"/>
          </p:cNvSpPr>
          <p:nvPr>
            <p:ph idx="1"/>
          </p:nvPr>
        </p:nvSpPr>
        <p:spPr/>
        <p:txBody>
          <a:bodyPr>
            <a:noAutofit/>
          </a:bodyPr>
          <a:lstStyle/>
          <a:p>
            <a:pPr marL="400050" lvl="1" indent="0">
              <a:buNone/>
            </a:pPr>
            <a:r>
              <a:rPr lang="en-US" sz="3200" dirty="0" smtClean="0">
                <a:solidFill>
                  <a:srgbClr val="A6A6A6"/>
                </a:solidFill>
              </a:rPr>
              <a:t>Definitions</a:t>
            </a:r>
            <a:endParaRPr lang="en-US" sz="3200" dirty="0">
              <a:solidFill>
                <a:srgbClr val="A6A6A6"/>
              </a:solidFill>
            </a:endParaRPr>
          </a:p>
          <a:p>
            <a:pPr marL="400050" lvl="1" indent="0">
              <a:buNone/>
            </a:pPr>
            <a:r>
              <a:rPr lang="en-US" sz="3200" dirty="0" smtClean="0">
                <a:solidFill>
                  <a:srgbClr val="A6A6A6"/>
                </a:solidFill>
              </a:rPr>
              <a:t>Application to types of research outputs</a:t>
            </a:r>
            <a:endParaRPr lang="en-US" sz="3200" dirty="0">
              <a:solidFill>
                <a:srgbClr val="A6A6A6"/>
              </a:solidFill>
            </a:endParaRPr>
          </a:p>
          <a:p>
            <a:pPr marL="400050" lvl="1" indent="0">
              <a:buNone/>
            </a:pPr>
            <a:r>
              <a:rPr lang="en-US" sz="3200" dirty="0" smtClean="0">
                <a:solidFill>
                  <a:srgbClr val="A6A6A6"/>
                </a:solidFill>
              </a:rPr>
              <a:t>Discovery</a:t>
            </a:r>
            <a:r>
              <a:rPr lang="de-DE" sz="3200" dirty="0">
                <a:solidFill>
                  <a:srgbClr val="A6A6A6"/>
                </a:solidFill>
              </a:rPr>
              <a:t> </a:t>
            </a:r>
            <a:r>
              <a:rPr lang="de-DE" sz="3200" dirty="0" err="1" smtClean="0">
                <a:solidFill>
                  <a:srgbClr val="A6A6A6"/>
                </a:solidFill>
              </a:rPr>
              <a:t>implications</a:t>
            </a:r>
            <a:endParaRPr lang="en-US" sz="3200" dirty="0">
              <a:solidFill>
                <a:srgbClr val="A6A6A6"/>
              </a:solidFill>
            </a:endParaRPr>
          </a:p>
          <a:p>
            <a:pPr marL="400050" lvl="1" indent="0">
              <a:buNone/>
            </a:pPr>
            <a:r>
              <a:rPr lang="en-US" sz="3200" dirty="0">
                <a:solidFill>
                  <a:srgbClr val="A6A6A6"/>
                </a:solidFill>
              </a:rPr>
              <a:t>Research </a:t>
            </a:r>
            <a:r>
              <a:rPr lang="en-US" sz="3200" dirty="0" smtClean="0">
                <a:solidFill>
                  <a:srgbClr val="A6A6A6"/>
                </a:solidFill>
              </a:rPr>
              <a:t>evaluation</a:t>
            </a:r>
            <a:endParaRPr lang="en-US" sz="3200" dirty="0">
              <a:solidFill>
                <a:srgbClr val="A6A6A6"/>
              </a:solidFill>
            </a:endParaRPr>
          </a:p>
          <a:p>
            <a:pPr marL="400050" lvl="1" indent="0">
              <a:buNone/>
            </a:pPr>
            <a:r>
              <a:rPr lang="en-US" sz="3200" dirty="0">
                <a:solidFill>
                  <a:srgbClr val="A6A6A6"/>
                </a:solidFill>
              </a:rPr>
              <a:t>Data quality and </a:t>
            </a:r>
            <a:r>
              <a:rPr lang="en-US" sz="3200" dirty="0" smtClean="0">
                <a:solidFill>
                  <a:srgbClr val="A6A6A6"/>
                </a:solidFill>
              </a:rPr>
              <a:t>gaming</a:t>
            </a:r>
            <a:endParaRPr lang="en-US" sz="3200" dirty="0">
              <a:solidFill>
                <a:srgbClr val="A6A6A6"/>
              </a:solidFill>
            </a:endParaRPr>
          </a:p>
          <a:p>
            <a:pPr marL="400050" lvl="1" indent="0">
              <a:buNone/>
            </a:pPr>
            <a:r>
              <a:rPr lang="en-US" sz="3200" dirty="0" smtClean="0">
                <a:solidFill>
                  <a:srgbClr val="A6A6A6"/>
                </a:solidFill>
              </a:rPr>
              <a:t>Grouping, aggregating, and granularity</a:t>
            </a:r>
            <a:endParaRPr lang="en-US" sz="3200" dirty="0">
              <a:solidFill>
                <a:srgbClr val="A6A6A6"/>
              </a:solidFill>
            </a:endParaRPr>
          </a:p>
          <a:p>
            <a:pPr marL="400050" lvl="1" indent="0">
              <a:buNone/>
            </a:pPr>
            <a:r>
              <a:rPr lang="en-US" sz="3200" dirty="0">
                <a:solidFill>
                  <a:srgbClr val="A6A6A6"/>
                </a:solidFill>
              </a:rPr>
              <a:t>Context </a:t>
            </a:r>
            <a:endParaRPr lang="en-US" sz="3200" dirty="0" smtClean="0">
              <a:solidFill>
                <a:srgbClr val="A6A6A6"/>
              </a:solidFill>
            </a:endParaRPr>
          </a:p>
          <a:p>
            <a:pPr marL="400050" lvl="1" indent="0">
              <a:buNone/>
            </a:pPr>
            <a:r>
              <a:rPr lang="en-US" sz="4000" b="1" dirty="0" smtClean="0">
                <a:solidFill>
                  <a:srgbClr val="FF0000"/>
                </a:solidFill>
              </a:rPr>
              <a:t>Adoption &amp; Promotion</a:t>
            </a:r>
            <a:endParaRPr lang="en-US" sz="4000" b="1" dirty="0">
              <a:solidFill>
                <a:srgbClr val="FF0000"/>
              </a:solidFill>
            </a:endParaRPr>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36</a:t>
            </a:fld>
            <a:endParaRPr lang="en-US"/>
          </a:p>
        </p:txBody>
      </p:sp>
    </p:spTree>
    <p:extLst>
      <p:ext uri="{BB962C8B-B14F-4D97-AF65-F5344CB8AC3E}">
        <p14:creationId xmlns:p14="http://schemas.microsoft.com/office/powerpoint/2010/main" val="33736187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niso_newlogo.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9489" y="-119435"/>
            <a:ext cx="3030513" cy="1714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3730" name="Rectangle 2"/>
          <p:cNvSpPr>
            <a:spLocks noGrp="1" noChangeArrowheads="1"/>
          </p:cNvSpPr>
          <p:nvPr>
            <p:ph type="ctrTitle"/>
          </p:nvPr>
        </p:nvSpPr>
        <p:spPr>
          <a:xfrm>
            <a:off x="685800" y="3124200"/>
            <a:ext cx="7772400" cy="1470025"/>
          </a:xfrm>
        </p:spPr>
        <p:txBody>
          <a:bodyPr>
            <a:normAutofit fontScale="90000"/>
          </a:bodyPr>
          <a:lstStyle/>
          <a:p>
            <a:pPr algn="ctr" defTabSz="410751"/>
            <a:r>
              <a:rPr lang="en-US" sz="4900" b="1" dirty="0">
                <a:solidFill>
                  <a:srgbClr val="000000"/>
                </a:solidFill>
                <a:latin typeface="Calibri" charset="0"/>
                <a:cs typeface="Calibri" charset="0"/>
                <a:sym typeface="Calibri" charset="0"/>
              </a:rPr>
              <a:t>Alternative Assessment Initiative </a:t>
            </a:r>
            <a:r>
              <a:rPr lang="en-US" sz="3200" b="1" dirty="0">
                <a:solidFill>
                  <a:srgbClr val="000000"/>
                </a:solidFill>
                <a:latin typeface="Calibri" charset="0"/>
                <a:cs typeface="Calibri" charset="0"/>
                <a:sym typeface="Calibri" charset="0"/>
              </a:rPr>
              <a:t/>
            </a:r>
            <a:br>
              <a:rPr lang="en-US" sz="3200" b="1" dirty="0">
                <a:solidFill>
                  <a:srgbClr val="000000"/>
                </a:solidFill>
                <a:latin typeface="Calibri" charset="0"/>
                <a:cs typeface="Calibri" charset="0"/>
                <a:sym typeface="Calibri" charset="0"/>
              </a:rPr>
            </a:br>
            <a:r>
              <a:rPr lang="en-US" sz="1500" b="1" u="sng" dirty="0">
                <a:solidFill>
                  <a:srgbClr val="000000"/>
                </a:solidFill>
                <a:latin typeface="Calibri" charset="0"/>
                <a:cs typeface="Calibri" charset="0"/>
                <a:sym typeface="Calibri" charset="0"/>
              </a:rPr>
              <a:t/>
            </a:r>
            <a:br>
              <a:rPr lang="en-US" sz="1500" b="1" u="sng" dirty="0">
                <a:solidFill>
                  <a:srgbClr val="000000"/>
                </a:solidFill>
                <a:latin typeface="Calibri" charset="0"/>
                <a:cs typeface="Calibri" charset="0"/>
                <a:sym typeface="Calibri" charset="0"/>
              </a:rPr>
            </a:br>
            <a:r>
              <a:rPr lang="en-US" sz="3200" b="1" u="sng" dirty="0">
                <a:solidFill>
                  <a:srgbClr val="000000"/>
                </a:solidFill>
                <a:latin typeface="Calibri" charset="0"/>
                <a:cs typeface="Calibri" charset="0"/>
                <a:sym typeface="Calibri" charset="0"/>
              </a:rPr>
              <a:t>Phase 2</a:t>
            </a:r>
            <a:br>
              <a:rPr lang="en-US" sz="3200" b="1" u="sng"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Presentations of </a:t>
            </a:r>
            <a:r>
              <a:rPr lang="en-US" sz="3200" b="1" dirty="0" smtClean="0">
                <a:solidFill>
                  <a:srgbClr val="000000"/>
                </a:solidFill>
                <a:latin typeface="Calibri" charset="0"/>
                <a:cs typeface="Calibri" charset="0"/>
                <a:sym typeface="Calibri" charset="0"/>
              </a:rPr>
              <a:t>Phase 1 report </a:t>
            </a:r>
            <a:r>
              <a:rPr lang="en-US" sz="3200" b="1" dirty="0">
                <a:solidFill>
                  <a:srgbClr val="000000"/>
                </a:solidFill>
                <a:latin typeface="Calibri" charset="0"/>
                <a:cs typeface="Calibri" charset="0"/>
                <a:sym typeface="Calibri" charset="0"/>
              </a:rPr>
              <a:t>(June 2014)</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Prioritization Effort (June - Aug, 2014)</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Project approval (Sept 2014)</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Working group formation (Oct 2014)</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Consensus Development (Nov 2014 - Dec 2015)</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Trial Use Period (Dec 15 - Mar 16)</a:t>
            </a:r>
            <a:br>
              <a:rPr lang="en-US" sz="3200" b="1" dirty="0">
                <a:solidFill>
                  <a:srgbClr val="000000"/>
                </a:solidFill>
                <a:latin typeface="Calibri" charset="0"/>
                <a:cs typeface="Calibri" charset="0"/>
                <a:sym typeface="Calibri" charset="0"/>
              </a:rPr>
            </a:br>
            <a:r>
              <a:rPr lang="en-US" sz="3200" b="1" dirty="0">
                <a:solidFill>
                  <a:srgbClr val="000000"/>
                </a:solidFill>
                <a:latin typeface="Calibri" charset="0"/>
                <a:cs typeface="Calibri" charset="0"/>
                <a:sym typeface="Calibri" charset="0"/>
              </a:rPr>
              <a:t>Publication of final recommendations (Jun 16)</a:t>
            </a:r>
            <a:r>
              <a:rPr lang="en-US" sz="4900" dirty="0">
                <a:solidFill>
                  <a:srgbClr val="000000"/>
                </a:solidFill>
                <a:latin typeface="Futura" charset="0"/>
                <a:cs typeface="Futura" charset="0"/>
                <a:sym typeface="Futura" charset="0"/>
              </a:rPr>
              <a:t> </a:t>
            </a:r>
            <a:endParaRPr lang="en-US" dirty="0"/>
          </a:p>
        </p:txBody>
      </p:sp>
    </p:spTree>
    <p:extLst>
      <p:ext uri="{BB962C8B-B14F-4D97-AF65-F5344CB8AC3E}">
        <p14:creationId xmlns:p14="http://schemas.microsoft.com/office/powerpoint/2010/main" val="348797584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6947" y="-93579"/>
            <a:ext cx="9384631" cy="70451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38</a:t>
            </a:fld>
            <a:endParaRPr lang="en-US"/>
          </a:p>
        </p:txBody>
      </p:sp>
      <p:graphicFrame>
        <p:nvGraphicFramePr>
          <p:cNvPr id="6" name="Chart 5"/>
          <p:cNvGraphicFramePr>
            <a:graphicFrameLocks/>
          </p:cNvGraphicFramePr>
          <p:nvPr>
            <p:extLst>
              <p:ext uri="{D42A27DB-BD31-4B8C-83A1-F6EECF244321}">
                <p14:modId xmlns:p14="http://schemas.microsoft.com/office/powerpoint/2010/main" val="3779203502"/>
              </p:ext>
            </p:extLst>
          </p:nvPr>
        </p:nvGraphicFramePr>
        <p:xfrm>
          <a:off x="93913" y="518527"/>
          <a:ext cx="8903034" cy="620294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590800" y="40105"/>
            <a:ext cx="5788527" cy="369332"/>
          </a:xfrm>
          <a:prstGeom prst="rect">
            <a:avLst/>
          </a:prstGeom>
          <a:noFill/>
        </p:spPr>
        <p:txBody>
          <a:bodyPr wrap="square" rtlCol="0">
            <a:spAutoFit/>
          </a:bodyPr>
          <a:lstStyle/>
          <a:p>
            <a:r>
              <a:rPr lang="en-US" dirty="0" smtClean="0"/>
              <a:t>Community Feedback on Project Idea Themes</a:t>
            </a:r>
            <a:endParaRPr lang="en-US" dirty="0"/>
          </a:p>
        </p:txBody>
      </p:sp>
      <p:sp>
        <p:nvSpPr>
          <p:cNvPr id="2" name="TextBox 1"/>
          <p:cNvSpPr txBox="1"/>
          <p:nvPr/>
        </p:nvSpPr>
        <p:spPr>
          <a:xfrm>
            <a:off x="571500" y="3060700"/>
            <a:ext cx="1054100" cy="307777"/>
          </a:xfrm>
          <a:prstGeom prst="rect">
            <a:avLst/>
          </a:prstGeom>
          <a:noFill/>
        </p:spPr>
        <p:txBody>
          <a:bodyPr wrap="square" rtlCol="0">
            <a:spAutoFit/>
          </a:bodyPr>
          <a:lstStyle/>
          <a:p>
            <a:r>
              <a:rPr lang="en-US" sz="1400" dirty="0"/>
              <a:t>n</a:t>
            </a:r>
            <a:r>
              <a:rPr lang="en-US" sz="1400" dirty="0" smtClean="0"/>
              <a:t>=118</a:t>
            </a:r>
            <a:endParaRPr lang="en-US" sz="1400" dirty="0"/>
          </a:p>
        </p:txBody>
      </p:sp>
    </p:spTree>
    <p:extLst>
      <p:ext uri="{BB962C8B-B14F-4D97-AF65-F5344CB8AC3E}">
        <p14:creationId xmlns:p14="http://schemas.microsoft.com/office/powerpoint/2010/main" val="3471073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6947" y="-93579"/>
            <a:ext cx="9384631" cy="70451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39</a:t>
            </a:fld>
            <a:endParaRPr lang="en-US"/>
          </a:p>
        </p:txBody>
      </p:sp>
      <p:graphicFrame>
        <p:nvGraphicFramePr>
          <p:cNvPr id="6" name="Chart 5"/>
          <p:cNvGraphicFramePr>
            <a:graphicFrameLocks/>
          </p:cNvGraphicFramePr>
          <p:nvPr>
            <p:extLst>
              <p:ext uri="{D42A27DB-BD31-4B8C-83A1-F6EECF244321}">
                <p14:modId xmlns:p14="http://schemas.microsoft.com/office/powerpoint/2010/main" val="2415614928"/>
              </p:ext>
            </p:extLst>
          </p:nvPr>
        </p:nvGraphicFramePr>
        <p:xfrm>
          <a:off x="93913" y="518527"/>
          <a:ext cx="8903034" cy="620294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590800" y="40105"/>
            <a:ext cx="5788527" cy="369332"/>
          </a:xfrm>
          <a:prstGeom prst="rect">
            <a:avLst/>
          </a:prstGeom>
          <a:noFill/>
        </p:spPr>
        <p:txBody>
          <a:bodyPr wrap="square" rtlCol="0">
            <a:spAutoFit/>
          </a:bodyPr>
          <a:lstStyle/>
          <a:p>
            <a:r>
              <a:rPr lang="en-US" dirty="0" smtClean="0"/>
              <a:t>Community Feedback on Project Idea Themes</a:t>
            </a:r>
            <a:endParaRPr lang="en-US" dirty="0"/>
          </a:p>
        </p:txBody>
      </p:sp>
      <p:sp>
        <p:nvSpPr>
          <p:cNvPr id="9" name="Right Arrow 8"/>
          <p:cNvSpPr/>
          <p:nvPr/>
        </p:nvSpPr>
        <p:spPr>
          <a:xfrm rot="2640525">
            <a:off x="345921" y="4711325"/>
            <a:ext cx="730141" cy="389065"/>
          </a:xfrm>
          <a:prstGeom prst="rightArrow">
            <a:avLst>
              <a:gd name="adj1" fmla="val 3870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18746536">
            <a:off x="1963469" y="6262782"/>
            <a:ext cx="730141" cy="389065"/>
          </a:xfrm>
          <a:prstGeom prst="rightArrow">
            <a:avLst>
              <a:gd name="adj1" fmla="val 3870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8746536">
            <a:off x="2502429" y="6461274"/>
            <a:ext cx="534878" cy="349819"/>
          </a:xfrm>
          <a:prstGeom prst="rightArrow">
            <a:avLst>
              <a:gd name="adj1" fmla="val 3870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8746536">
            <a:off x="591869" y="6356361"/>
            <a:ext cx="730141" cy="389065"/>
          </a:xfrm>
          <a:prstGeom prst="rightArrow">
            <a:avLst>
              <a:gd name="adj1" fmla="val 3870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rot="18746536">
            <a:off x="189761" y="6367695"/>
            <a:ext cx="534878" cy="349819"/>
          </a:xfrm>
          <a:prstGeom prst="rightArrow">
            <a:avLst>
              <a:gd name="adj1" fmla="val 3870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84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4" name="Picture 3" descr="Mars_Climate_Orbiter_2.jpg"/>
          <p:cNvPicPr>
            <a:picLocks noChangeAspect="1"/>
          </p:cNvPicPr>
          <p:nvPr/>
        </p:nvPicPr>
        <p:blipFill rotWithShape="1">
          <a:blip r:embed="rId3">
            <a:extLst>
              <a:ext uri="{28A0092B-C50C-407E-A947-70E740481C1C}">
                <a14:useLocalDpi xmlns:a14="http://schemas.microsoft.com/office/drawing/2010/main" val="0"/>
              </a:ext>
            </a:extLst>
          </a:blip>
          <a:srcRect t="11776"/>
          <a:stretch/>
        </p:blipFill>
        <p:spPr>
          <a:xfrm>
            <a:off x="1136316" y="1430421"/>
            <a:ext cx="6769059" cy="5427580"/>
          </a:xfrm>
          <a:prstGeom prst="rect">
            <a:avLst/>
          </a:prstGeom>
        </p:spPr>
      </p:pic>
      <p:sp>
        <p:nvSpPr>
          <p:cNvPr id="64513" name="Rectangle 1"/>
          <p:cNvSpPr>
            <a:spLocks noGrp="1" noChangeArrowheads="1"/>
          </p:cNvSpPr>
          <p:nvPr>
            <p:ph type="ctrTitle"/>
          </p:nvPr>
        </p:nvSpPr>
        <p:spPr>
          <a:xfrm>
            <a:off x="609600" y="228600"/>
            <a:ext cx="8013030" cy="1470025"/>
          </a:xfrm>
        </p:spPr>
        <p:txBody>
          <a:bodyPr>
            <a:normAutofit fontScale="90000"/>
          </a:bodyPr>
          <a:lstStyle/>
          <a:p>
            <a:pPr defTabSz="410751"/>
            <a:r>
              <a:rPr lang="en-US" sz="4800" dirty="0" smtClean="0">
                <a:solidFill>
                  <a:srgbClr val="FFFFFF"/>
                </a:solidFill>
                <a:latin typeface="Gill Sans" charset="0"/>
                <a:cs typeface="Gill Sans" charset="0"/>
                <a:sym typeface="Gill Sans" charset="0"/>
              </a:rPr>
              <a:t>Pound-foot/seconds </a:t>
            </a:r>
            <a:r>
              <a:rPr lang="en-US" sz="4800" dirty="0">
                <a:solidFill>
                  <a:srgbClr val="FFFFFF"/>
                </a:solidFill>
                <a:latin typeface="Gill Sans" charset="0"/>
                <a:cs typeface="Gill Sans" charset="0"/>
                <a:sym typeface="Gill Sans" charset="0"/>
              </a:rPr>
              <a:t>or </a:t>
            </a:r>
            <a:r>
              <a:rPr lang="en-US" sz="4800" dirty="0" smtClean="0">
                <a:solidFill>
                  <a:srgbClr val="FFFFFF"/>
                </a:solidFill>
                <a:latin typeface="Gill Sans" charset="0"/>
                <a:cs typeface="Gill Sans" charset="0"/>
                <a:sym typeface="Gill Sans" charset="0"/>
              </a:rPr>
              <a:t/>
            </a:r>
            <a:br>
              <a:rPr lang="en-US" sz="4800" dirty="0" smtClean="0">
                <a:solidFill>
                  <a:srgbClr val="FFFFFF"/>
                </a:solidFill>
                <a:latin typeface="Gill Sans" charset="0"/>
                <a:cs typeface="Gill Sans" charset="0"/>
                <a:sym typeface="Gill Sans" charset="0"/>
              </a:rPr>
            </a:br>
            <a:r>
              <a:rPr lang="en-US" sz="4800" dirty="0" smtClean="0">
                <a:solidFill>
                  <a:srgbClr val="FFFFFF"/>
                </a:solidFill>
                <a:latin typeface="Gill Sans" charset="0"/>
                <a:cs typeface="Gill Sans" charset="0"/>
                <a:sym typeface="Gill Sans" charset="0"/>
              </a:rPr>
              <a:t>kilogram-meter/seconds </a:t>
            </a:r>
            <a:endParaRPr lang="en-US" sz="3600" dirty="0">
              <a:solidFill>
                <a:srgbClr val="FFFFFF"/>
              </a:solidFill>
            </a:endParaRPr>
          </a:p>
        </p:txBody>
      </p:sp>
    </p:spTree>
    <p:extLst>
      <p:ext uri="{BB962C8B-B14F-4D97-AF65-F5344CB8AC3E}">
        <p14:creationId xmlns:p14="http://schemas.microsoft.com/office/powerpoint/2010/main" val="2074445812"/>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Top-ranked ideas </a:t>
            </a:r>
            <a:br>
              <a:rPr lang="en-US" dirty="0" smtClean="0"/>
            </a:br>
            <a:r>
              <a:rPr lang="en-US" dirty="0" smtClean="0"/>
              <a:t>(very important &amp; important &gt;70%)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87.9% - 1. Develop specific definitions for alternative assessment metrics. </a:t>
            </a:r>
          </a:p>
          <a:p>
            <a:r>
              <a:rPr lang="en-US" dirty="0"/>
              <a:t>82.8% - 10. Promote and facilitate use of persistent identifiers in scholarly communications. </a:t>
            </a:r>
          </a:p>
          <a:p>
            <a:r>
              <a:rPr lang="en-US" dirty="0"/>
              <a:t>80.8% - 12. Develop strategies to improve data quality through normalization of source data across providers. </a:t>
            </a:r>
          </a:p>
          <a:p>
            <a:r>
              <a:rPr lang="en-US" dirty="0" smtClean="0"/>
              <a:t>79.8% - 4</a:t>
            </a:r>
            <a:r>
              <a:rPr lang="en-US" dirty="0"/>
              <a:t>. Identify research output types that are applicable to the use of </a:t>
            </a:r>
            <a:r>
              <a:rPr lang="en-US" dirty="0" smtClean="0"/>
              <a:t>metrics.</a:t>
            </a:r>
          </a:p>
          <a:p>
            <a:r>
              <a:rPr lang="en-US" dirty="0" smtClean="0"/>
              <a:t>78.1% - 6</a:t>
            </a:r>
            <a:r>
              <a:rPr lang="en-US" dirty="0"/>
              <a:t>. Define appropriate metrics and calculation methodologies for specific output types, such as software, datasets, or performances. </a:t>
            </a:r>
            <a:endParaRPr lang="en-US" dirty="0" smtClean="0"/>
          </a:p>
          <a:p>
            <a:r>
              <a:rPr lang="en-US" dirty="0"/>
              <a:t>72.5% - 13. Explore creation of standardized APIs or download or exchange formats to facilitate data gathering. </a:t>
            </a:r>
          </a:p>
          <a:p>
            <a:r>
              <a:rPr lang="en-US" dirty="0" smtClean="0"/>
              <a:t>70.7% - 11</a:t>
            </a:r>
            <a:r>
              <a:rPr lang="en-US" dirty="0"/>
              <a:t>. Research issues surrounding the reproducibility of metrics across providers. </a:t>
            </a:r>
            <a:endParaRPr lang="en-US" dirty="0" smtClean="0"/>
          </a:p>
        </p:txBody>
      </p:sp>
      <p:sp>
        <p:nvSpPr>
          <p:cNvPr id="4" name="Date Placeholder 3"/>
          <p:cNvSpPr>
            <a:spLocks noGrp="1"/>
          </p:cNvSpPr>
          <p:nvPr>
            <p:ph type="dt" sz="half" idx="10"/>
          </p:nvPr>
        </p:nvSpPr>
        <p:spPr/>
        <p:txBody>
          <a:bodyPr/>
          <a:lstStyle/>
          <a:p>
            <a:r>
              <a:rPr lang="en-US" smtClean="0"/>
              <a:t>October 1, 2014</a:t>
            </a:r>
            <a:endParaRPr lang="en-US"/>
          </a:p>
        </p:txBody>
      </p:sp>
      <p:sp>
        <p:nvSpPr>
          <p:cNvPr id="5" name="Slide Number Placeholder 4"/>
          <p:cNvSpPr>
            <a:spLocks noGrp="1"/>
          </p:cNvSpPr>
          <p:nvPr>
            <p:ph type="sldNum" sz="quarter" idx="12"/>
          </p:nvPr>
        </p:nvSpPr>
        <p:spPr/>
        <p:txBody>
          <a:bodyPr/>
          <a:lstStyle/>
          <a:p>
            <a:fld id="{ADF4DF44-D0A5-294D-A793-8F42D02486A2}" type="slidenum">
              <a:rPr lang="en-US" smtClean="0"/>
              <a:t>40</a:t>
            </a:fld>
            <a:endParaRPr lang="en-US"/>
          </a:p>
        </p:txBody>
      </p:sp>
    </p:spTree>
    <p:extLst>
      <p:ext uri="{BB962C8B-B14F-4D97-AF65-F5344CB8AC3E}">
        <p14:creationId xmlns:p14="http://schemas.microsoft.com/office/powerpoint/2010/main" val="2637917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niso_newlogo.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9489" y="-119435"/>
            <a:ext cx="3030513" cy="1714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3730" name="Rectangle 2"/>
          <p:cNvSpPr>
            <a:spLocks noGrp="1" noChangeArrowheads="1"/>
          </p:cNvSpPr>
          <p:nvPr>
            <p:ph type="ctrTitle"/>
          </p:nvPr>
        </p:nvSpPr>
        <p:spPr>
          <a:xfrm>
            <a:off x="685800" y="1922258"/>
            <a:ext cx="7772400" cy="4478421"/>
          </a:xfrm>
        </p:spPr>
        <p:txBody>
          <a:bodyPr>
            <a:normAutofit fontScale="90000"/>
          </a:bodyPr>
          <a:lstStyle/>
          <a:p>
            <a:pPr defTabSz="410751"/>
            <a:r>
              <a:rPr lang="en-US" sz="4900" b="1" dirty="0">
                <a:solidFill>
                  <a:srgbClr val="000000"/>
                </a:solidFill>
                <a:latin typeface="Calibri" charset="0"/>
                <a:cs typeface="Calibri" charset="0"/>
                <a:sym typeface="Calibri" charset="0"/>
              </a:rPr>
              <a:t>Alternative </a:t>
            </a:r>
            <a:r>
              <a:rPr lang="en-US" sz="4900" b="1" dirty="0" smtClean="0">
                <a:solidFill>
                  <a:srgbClr val="000000"/>
                </a:solidFill>
                <a:latin typeface="Calibri" charset="0"/>
                <a:cs typeface="Calibri" charset="0"/>
                <a:sym typeface="Calibri" charset="0"/>
              </a:rPr>
              <a:t>Assessments of our Assessment Initiative </a:t>
            </a:r>
            <a:r>
              <a:rPr lang="en-US" sz="3200" b="1" dirty="0">
                <a:solidFill>
                  <a:srgbClr val="000000"/>
                </a:solidFill>
                <a:latin typeface="Calibri" charset="0"/>
                <a:cs typeface="Calibri" charset="0"/>
                <a:sym typeface="Calibri" charset="0"/>
              </a:rPr>
              <a:t/>
            </a:r>
            <a:br>
              <a:rPr lang="en-US" sz="3200" b="1" dirty="0">
                <a:solidFill>
                  <a:srgbClr val="000000"/>
                </a:solidFill>
                <a:latin typeface="Calibri" charset="0"/>
                <a:cs typeface="Calibri" charset="0"/>
                <a:sym typeface="Calibri" charset="0"/>
              </a:rPr>
            </a:br>
            <a:r>
              <a:rPr lang="en-US" sz="1500" b="1" u="sng" dirty="0">
                <a:solidFill>
                  <a:srgbClr val="000000"/>
                </a:solidFill>
                <a:latin typeface="Calibri" charset="0"/>
                <a:cs typeface="Calibri" charset="0"/>
                <a:sym typeface="Calibri" charset="0"/>
              </a:rPr>
              <a:t/>
            </a:r>
            <a:br>
              <a:rPr lang="en-US" sz="1500" b="1" u="sng" dirty="0">
                <a:solidFill>
                  <a:srgbClr val="000000"/>
                </a:solidFill>
                <a:latin typeface="Calibri" charset="0"/>
                <a:cs typeface="Calibri" charset="0"/>
                <a:sym typeface="Calibri" charset="0"/>
              </a:rPr>
            </a:br>
            <a:r>
              <a:rPr lang="en-US" sz="1500" b="1" u="sng" dirty="0" smtClean="0">
                <a:solidFill>
                  <a:srgbClr val="000000"/>
                </a:solidFill>
                <a:latin typeface="Calibri" charset="0"/>
                <a:cs typeface="Calibri" charset="0"/>
                <a:sym typeface="Calibri" charset="0"/>
              </a:rPr>
              <a:t/>
            </a:r>
            <a:br>
              <a:rPr lang="en-US" sz="1500" b="1" u="sng" dirty="0" smtClean="0">
                <a:solidFill>
                  <a:srgbClr val="000000"/>
                </a:solidFill>
                <a:latin typeface="Calibri" charset="0"/>
                <a:cs typeface="Calibri" charset="0"/>
                <a:sym typeface="Calibri" charset="0"/>
              </a:rPr>
            </a:br>
            <a:r>
              <a:rPr lang="en-US" sz="1500" b="1" u="sng" dirty="0">
                <a:solidFill>
                  <a:srgbClr val="000000"/>
                </a:solidFill>
                <a:latin typeface="Calibri" charset="0"/>
                <a:cs typeface="Calibri" charset="0"/>
                <a:sym typeface="Calibri" charset="0"/>
              </a:rPr>
              <a:t/>
            </a:r>
            <a:br>
              <a:rPr lang="en-US" sz="1500" b="1" u="sng" dirty="0">
                <a:solidFill>
                  <a:srgbClr val="000000"/>
                </a:solidFill>
                <a:latin typeface="Calibri" charset="0"/>
                <a:cs typeface="Calibri" charset="0"/>
                <a:sym typeface="Calibri" charset="0"/>
              </a:rPr>
            </a:br>
            <a:r>
              <a:rPr lang="en-US" sz="2200" b="1" u="sng" dirty="0" smtClean="0">
                <a:solidFill>
                  <a:srgbClr val="000000"/>
                </a:solidFill>
                <a:latin typeface="Calibri" charset="0"/>
                <a:cs typeface="Calibri" charset="0"/>
                <a:sym typeface="Calibri" charset="0"/>
              </a:rPr>
              <a:t>White paper downloaded 4,910 in 110 days</a:t>
            </a:r>
            <a:br>
              <a:rPr lang="en-US" sz="2200" b="1" u="sng"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21 substantive comments received</a:t>
            </a:r>
            <a:r>
              <a:rPr lang="en-US" sz="2200" b="1" u="sng" dirty="0" smtClean="0">
                <a:solidFill>
                  <a:srgbClr val="000000"/>
                </a:solidFill>
                <a:latin typeface="Calibri" charset="0"/>
                <a:cs typeface="Calibri" charset="0"/>
                <a:sym typeface="Calibri" charset="0"/>
              </a:rPr>
              <a:t/>
            </a:r>
            <a:br>
              <a:rPr lang="en-US" sz="2200" b="1" u="sng"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120 </a:t>
            </a:r>
            <a:r>
              <a:rPr lang="en-US" sz="2200" dirty="0">
                <a:solidFill>
                  <a:srgbClr val="000000"/>
                </a:solidFill>
                <a:latin typeface="Calibri" charset="0"/>
                <a:cs typeface="Calibri" charset="0"/>
                <a:sym typeface="Calibri" charset="0"/>
              </a:rPr>
              <a:t>in-person and virtual participants at the </a:t>
            </a:r>
            <a:r>
              <a:rPr lang="en-US" sz="2200" dirty="0" smtClean="0">
                <a:solidFill>
                  <a:srgbClr val="000000"/>
                </a:solidFill>
                <a:latin typeface="Calibri" charset="0"/>
                <a:cs typeface="Calibri" charset="0"/>
                <a:sym typeface="Calibri" charset="0"/>
              </a:rPr>
              <a:t>meetings </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These 3 meetings </a:t>
            </a:r>
            <a:r>
              <a:rPr lang="en-US" sz="2200" dirty="0">
                <a:solidFill>
                  <a:srgbClr val="000000"/>
                </a:solidFill>
                <a:latin typeface="Calibri" charset="0"/>
                <a:cs typeface="Calibri" charset="0"/>
                <a:sym typeface="Calibri" charset="0"/>
              </a:rPr>
              <a:t>attracted </a:t>
            </a:r>
            <a:r>
              <a:rPr lang="en-US" sz="2200" dirty="0" smtClean="0">
                <a:solidFill>
                  <a:srgbClr val="000000"/>
                </a:solidFill>
                <a:latin typeface="Calibri" charset="0"/>
                <a:cs typeface="Calibri" charset="0"/>
                <a:sym typeface="Calibri" charset="0"/>
              </a:rPr>
              <a:t>&gt;400 RSVPs for live stream  </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Goal: generate </a:t>
            </a:r>
            <a:r>
              <a:rPr lang="en-US" sz="2200" dirty="0">
                <a:solidFill>
                  <a:srgbClr val="000000"/>
                </a:solidFill>
                <a:latin typeface="Calibri" charset="0"/>
                <a:cs typeface="Calibri" charset="0"/>
                <a:sym typeface="Calibri" charset="0"/>
              </a:rPr>
              <a:t>about 40 </a:t>
            </a:r>
            <a:r>
              <a:rPr lang="en-US" sz="2200" dirty="0" smtClean="0">
                <a:solidFill>
                  <a:srgbClr val="000000"/>
                </a:solidFill>
                <a:latin typeface="Calibri" charset="0"/>
                <a:cs typeface="Calibri" charset="0"/>
                <a:sym typeface="Calibri" charset="0"/>
              </a:rPr>
              <a:t>ideas, </a:t>
            </a:r>
            <a:r>
              <a:rPr lang="en-US" sz="2200" dirty="0">
                <a:solidFill>
                  <a:srgbClr val="000000"/>
                </a:solidFill>
                <a:latin typeface="Calibri" charset="0"/>
                <a:cs typeface="Calibri" charset="0"/>
                <a:sym typeface="Calibri" charset="0"/>
              </a:rPr>
              <a:t>in total, </a:t>
            </a:r>
            <a:r>
              <a:rPr lang="en-US" sz="2200" dirty="0" smtClean="0">
                <a:solidFill>
                  <a:srgbClr val="000000"/>
                </a:solidFill>
                <a:latin typeface="Calibri" charset="0"/>
                <a:cs typeface="Calibri" charset="0"/>
                <a:sym typeface="Calibri" charset="0"/>
              </a:rPr>
              <a:t>generated </a:t>
            </a:r>
            <a:r>
              <a:rPr lang="en-US" sz="2200" dirty="0">
                <a:solidFill>
                  <a:srgbClr val="000000"/>
                </a:solidFill>
                <a:latin typeface="Calibri" charset="0"/>
                <a:cs typeface="Calibri" charset="0"/>
                <a:sym typeface="Calibri" charset="0"/>
              </a:rPr>
              <a:t>more than </a:t>
            </a:r>
            <a:r>
              <a:rPr lang="en-US" sz="2200" dirty="0" smtClean="0">
                <a:solidFill>
                  <a:srgbClr val="000000"/>
                </a:solidFill>
                <a:latin typeface="Calibri" charset="0"/>
                <a:cs typeface="Calibri" charset="0"/>
                <a:sym typeface="Calibri" charset="0"/>
              </a:rPr>
              <a:t>250</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Project materials downloaded </a:t>
            </a:r>
            <a:r>
              <a:rPr lang="en-US" sz="2200" dirty="0">
                <a:solidFill>
                  <a:srgbClr val="000000"/>
                </a:solidFill>
                <a:latin typeface="Calibri" charset="0"/>
                <a:cs typeface="Calibri" charset="0"/>
                <a:sym typeface="Calibri" charset="0"/>
              </a:rPr>
              <a:t>more than </a:t>
            </a:r>
            <a:r>
              <a:rPr lang="en-US" sz="2200" dirty="0" smtClean="0">
                <a:solidFill>
                  <a:srgbClr val="000000"/>
                </a:solidFill>
                <a:latin typeface="Calibri" charset="0"/>
                <a:cs typeface="Calibri" charset="0"/>
                <a:sym typeface="Calibri" charset="0"/>
              </a:rPr>
              <a:t>18,000 times</a:t>
            </a:r>
            <a:br>
              <a:rPr lang="en-US" sz="2200" dirty="0" smtClean="0">
                <a:solidFill>
                  <a:srgbClr val="000000"/>
                </a:solidFill>
                <a:latin typeface="Calibri" charset="0"/>
                <a:cs typeface="Calibri" charset="0"/>
                <a:sym typeface="Calibri" charset="0"/>
              </a:rPr>
            </a:br>
            <a:r>
              <a:rPr lang="en-US" sz="2200" dirty="0">
                <a:solidFill>
                  <a:srgbClr val="000000"/>
                </a:solidFill>
                <a:latin typeface="Calibri" charset="0"/>
                <a:cs typeface="Calibri" charset="0"/>
                <a:sym typeface="Calibri" charset="0"/>
              </a:rPr>
              <a:t>M</a:t>
            </a:r>
            <a:r>
              <a:rPr lang="en-US" sz="2200" dirty="0" smtClean="0">
                <a:solidFill>
                  <a:srgbClr val="000000"/>
                </a:solidFill>
                <a:latin typeface="Calibri" charset="0"/>
                <a:cs typeface="Calibri" charset="0"/>
                <a:sym typeface="Calibri" charset="0"/>
              </a:rPr>
              <a:t>ore </a:t>
            </a:r>
            <a:r>
              <a:rPr lang="en-US" sz="2200" dirty="0">
                <a:solidFill>
                  <a:srgbClr val="000000"/>
                </a:solidFill>
                <a:latin typeface="Calibri" charset="0"/>
                <a:cs typeface="Calibri" charset="0"/>
                <a:sym typeface="Calibri" charset="0"/>
              </a:rPr>
              <a:t>than </a:t>
            </a:r>
            <a:r>
              <a:rPr lang="en-US" sz="2200" dirty="0" smtClean="0">
                <a:solidFill>
                  <a:srgbClr val="000000"/>
                </a:solidFill>
                <a:latin typeface="Calibri" charset="0"/>
                <a:cs typeface="Calibri" charset="0"/>
                <a:sym typeface="Calibri" charset="0"/>
              </a:rPr>
              <a:t>450 </a:t>
            </a:r>
            <a:r>
              <a:rPr lang="en-US" sz="2200" dirty="0">
                <a:solidFill>
                  <a:srgbClr val="000000"/>
                </a:solidFill>
                <a:latin typeface="Calibri" charset="0"/>
                <a:cs typeface="Calibri" charset="0"/>
                <a:sym typeface="Calibri" charset="0"/>
              </a:rPr>
              <a:t>direct tweets using the #NISOALMI </a:t>
            </a:r>
            <a:r>
              <a:rPr lang="en-US" sz="2200" dirty="0" err="1" smtClean="0">
                <a:solidFill>
                  <a:srgbClr val="000000"/>
                </a:solidFill>
                <a:latin typeface="Calibri" charset="0"/>
                <a:cs typeface="Calibri" charset="0"/>
                <a:sym typeface="Calibri" charset="0"/>
              </a:rPr>
              <a:t>hashtag</a:t>
            </a:r>
            <a:r>
              <a:rPr lang="en-US" sz="2200" dirty="0" smtClean="0">
                <a:solidFill>
                  <a:srgbClr val="000000"/>
                </a:solidFill>
                <a:latin typeface="Calibri" charset="0"/>
                <a:cs typeface="Calibri" charset="0"/>
                <a:sym typeface="Calibri" charset="0"/>
              </a:rPr>
              <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Survey ranking of output by 118 people </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Five </a:t>
            </a:r>
            <a:r>
              <a:rPr lang="en-US" sz="2200" dirty="0">
                <a:solidFill>
                  <a:srgbClr val="000000"/>
                </a:solidFill>
                <a:latin typeface="Calibri" charset="0"/>
                <a:cs typeface="Calibri" charset="0"/>
                <a:sym typeface="Calibri" charset="0"/>
              </a:rPr>
              <a:t>articles in traditional news publications </a:t>
            </a:r>
            <a:r>
              <a:rPr lang="en-US" sz="2200" dirty="0" smtClean="0">
                <a:solidFill>
                  <a:srgbClr val="000000"/>
                </a:solidFill>
                <a:latin typeface="Calibri" charset="0"/>
                <a:cs typeface="Calibri" charset="0"/>
                <a:sym typeface="Calibri" charset="0"/>
              </a:rPr>
              <a:t/>
            </a:r>
            <a:br>
              <a:rPr lang="en-US" sz="2200" dirty="0" smtClean="0">
                <a:solidFill>
                  <a:srgbClr val="000000"/>
                </a:solidFill>
                <a:latin typeface="Calibri" charset="0"/>
                <a:cs typeface="Calibri" charset="0"/>
                <a:sym typeface="Calibri" charset="0"/>
              </a:rPr>
            </a:br>
            <a:r>
              <a:rPr lang="en-US" sz="2200" dirty="0" smtClean="0">
                <a:solidFill>
                  <a:srgbClr val="000000"/>
                </a:solidFill>
                <a:latin typeface="Calibri" charset="0"/>
                <a:cs typeface="Calibri" charset="0"/>
                <a:sym typeface="Calibri" charset="0"/>
              </a:rPr>
              <a:t>15 </a:t>
            </a:r>
            <a:r>
              <a:rPr lang="en-US" sz="2200" dirty="0">
                <a:solidFill>
                  <a:srgbClr val="000000"/>
                </a:solidFill>
                <a:latin typeface="Calibri" charset="0"/>
                <a:cs typeface="Calibri" charset="0"/>
                <a:sym typeface="Calibri" charset="0"/>
              </a:rPr>
              <a:t>blog posts about the </a:t>
            </a:r>
            <a:r>
              <a:rPr lang="en-US" sz="2200" dirty="0" smtClean="0">
                <a:solidFill>
                  <a:srgbClr val="000000"/>
                </a:solidFill>
                <a:latin typeface="Calibri" charset="0"/>
                <a:cs typeface="Calibri" charset="0"/>
                <a:sym typeface="Calibri" charset="0"/>
              </a:rPr>
              <a:t>initiative</a:t>
            </a:r>
            <a:r>
              <a:rPr lang="en-US" b="1" u="sng" dirty="0" smtClean="0">
                <a:solidFill>
                  <a:srgbClr val="000000"/>
                </a:solidFill>
                <a:latin typeface="Calibri" charset="0"/>
                <a:cs typeface="Calibri" charset="0"/>
                <a:sym typeface="Calibri" charset="0"/>
              </a:rPr>
              <a:t/>
            </a:r>
            <a:br>
              <a:rPr lang="en-US" b="1" u="sng" dirty="0" smtClean="0">
                <a:solidFill>
                  <a:srgbClr val="000000"/>
                </a:solidFill>
                <a:latin typeface="Calibri" charset="0"/>
                <a:cs typeface="Calibri" charset="0"/>
                <a:sym typeface="Calibri" charset="0"/>
              </a:rPr>
            </a:br>
            <a:r>
              <a:rPr lang="en-US" sz="6700" dirty="0" smtClean="0">
                <a:solidFill>
                  <a:srgbClr val="000000"/>
                </a:solidFill>
                <a:latin typeface="Futura" charset="0"/>
                <a:cs typeface="Futura" charset="0"/>
                <a:sym typeface="Futura" charset="0"/>
              </a:rPr>
              <a:t> </a:t>
            </a:r>
            <a:endParaRPr lang="en-US" sz="6000" dirty="0"/>
          </a:p>
        </p:txBody>
      </p:sp>
    </p:spTree>
    <p:extLst>
      <p:ext uri="{BB962C8B-B14F-4D97-AF65-F5344CB8AC3E}">
        <p14:creationId xmlns:p14="http://schemas.microsoft.com/office/powerpoint/2010/main" val="893947903"/>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9"/>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endParaRPr lang="en-US" dirty="0"/>
          </a:p>
        </p:txBody>
      </p:sp>
      <p:sp>
        <p:nvSpPr>
          <p:cNvPr id="24582" name="Rectangle 2"/>
          <p:cNvSpPr>
            <a:spLocks noGrp="1" noChangeArrowheads="1"/>
          </p:cNvSpPr>
          <p:nvPr>
            <p:ph type="title"/>
          </p:nvPr>
        </p:nvSpPr>
        <p:spPr>
          <a:xfrm>
            <a:off x="425450" y="228600"/>
            <a:ext cx="8291513" cy="5327065"/>
          </a:xfrm>
        </p:spPr>
        <p:txBody>
          <a:bodyPr>
            <a:normAutofit/>
          </a:bodyPr>
          <a:lstStyle/>
          <a:p>
            <a:r>
              <a:rPr lang="en-US" sz="6000" dirty="0" smtClean="0">
                <a:solidFill>
                  <a:schemeClr val="bg1"/>
                </a:solidFill>
                <a:latin typeface="Eurostile" charset="0"/>
              </a:rPr>
              <a:t>For more</a:t>
            </a:r>
            <a:r>
              <a:rPr lang="en-US" sz="3600" dirty="0" smtClean="0">
                <a:solidFill>
                  <a:schemeClr val="bg1"/>
                </a:solidFill>
                <a:latin typeface="Eurostile" charset="0"/>
              </a:rPr>
              <a:t/>
            </a:r>
            <a:br>
              <a:rPr lang="en-US" sz="3600" dirty="0" smtClean="0">
                <a:solidFill>
                  <a:schemeClr val="bg1"/>
                </a:solidFill>
                <a:latin typeface="Eurostile" charset="0"/>
              </a:rPr>
            </a:br>
            <a:r>
              <a:rPr lang="en-US" sz="3600" dirty="0" smtClean="0">
                <a:solidFill>
                  <a:schemeClr val="bg1"/>
                </a:solidFill>
                <a:latin typeface="Eurostile" charset="0"/>
              </a:rPr>
              <a:t/>
            </a:r>
            <a:br>
              <a:rPr lang="en-US" sz="3600" dirty="0" smtClean="0">
                <a:solidFill>
                  <a:schemeClr val="bg1"/>
                </a:solidFill>
                <a:latin typeface="Eurostile" charset="0"/>
              </a:rPr>
            </a:br>
            <a:r>
              <a:rPr lang="en-US" sz="3600" dirty="0" smtClean="0">
                <a:solidFill>
                  <a:schemeClr val="bg1"/>
                </a:solidFill>
                <a:latin typeface="Eurostile" charset="0"/>
              </a:rPr>
              <a:t>Project Site:</a:t>
            </a:r>
            <a:r>
              <a:rPr lang="en-US" sz="3600" dirty="0">
                <a:solidFill>
                  <a:schemeClr val="bg1"/>
                </a:solidFill>
                <a:latin typeface="Eurostile" charset="0"/>
              </a:rPr>
              <a:t/>
            </a:r>
            <a:br>
              <a:rPr lang="en-US" sz="3600" dirty="0">
                <a:solidFill>
                  <a:schemeClr val="bg1"/>
                </a:solidFill>
                <a:latin typeface="Eurostile" charset="0"/>
              </a:rPr>
            </a:br>
            <a:r>
              <a:rPr lang="en-US" sz="3200" dirty="0" smtClean="0">
                <a:solidFill>
                  <a:schemeClr val="bg1"/>
                </a:solidFill>
                <a:latin typeface="Eurostile" charset="0"/>
              </a:rPr>
              <a:t>www.niso.org</a:t>
            </a:r>
            <a:r>
              <a:rPr lang="en-US" sz="3200" dirty="0">
                <a:solidFill>
                  <a:schemeClr val="bg1"/>
                </a:solidFill>
                <a:latin typeface="Eurostile" charset="0"/>
              </a:rPr>
              <a:t>/topics/</a:t>
            </a:r>
            <a:r>
              <a:rPr lang="en-US" sz="3200" dirty="0" err="1">
                <a:solidFill>
                  <a:schemeClr val="bg1"/>
                </a:solidFill>
                <a:latin typeface="Eurostile" charset="0"/>
              </a:rPr>
              <a:t>tl</a:t>
            </a:r>
            <a:r>
              <a:rPr lang="en-US" sz="3200" dirty="0">
                <a:solidFill>
                  <a:schemeClr val="bg1"/>
                </a:solidFill>
                <a:latin typeface="Eurostile" charset="0"/>
              </a:rPr>
              <a:t>/</a:t>
            </a:r>
            <a:r>
              <a:rPr lang="en-US" sz="3200" dirty="0" err="1">
                <a:solidFill>
                  <a:schemeClr val="bg1"/>
                </a:solidFill>
                <a:latin typeface="Eurostile" charset="0"/>
              </a:rPr>
              <a:t>altmetrics_initiative</a:t>
            </a:r>
            <a:r>
              <a:rPr lang="en-US" sz="3200" dirty="0" smtClean="0">
                <a:solidFill>
                  <a:schemeClr val="bg1"/>
                </a:solidFill>
                <a:latin typeface="Eurostile" charset="0"/>
              </a:rPr>
              <a:t>/</a:t>
            </a:r>
            <a:br>
              <a:rPr lang="en-US" sz="3200" dirty="0" smtClean="0">
                <a:solidFill>
                  <a:schemeClr val="bg1"/>
                </a:solidFill>
                <a:latin typeface="Eurostile" charset="0"/>
              </a:rPr>
            </a:br>
            <a:r>
              <a:rPr lang="en-US" sz="3200" dirty="0">
                <a:solidFill>
                  <a:schemeClr val="bg1"/>
                </a:solidFill>
                <a:latin typeface="Eurostile" charset="0"/>
              </a:rPr>
              <a:t/>
            </a:r>
            <a:br>
              <a:rPr lang="en-US" sz="3200" dirty="0">
                <a:solidFill>
                  <a:schemeClr val="bg1"/>
                </a:solidFill>
                <a:latin typeface="Eurostile" charset="0"/>
              </a:rPr>
            </a:br>
            <a:r>
              <a:rPr lang="en-US" sz="3600" dirty="0" smtClean="0">
                <a:solidFill>
                  <a:schemeClr val="bg1"/>
                </a:solidFill>
                <a:latin typeface="Eurostile" charset="0"/>
              </a:rPr>
              <a:t>White Paper:</a:t>
            </a:r>
            <a:r>
              <a:rPr lang="en-US" sz="3200" dirty="0">
                <a:solidFill>
                  <a:schemeClr val="bg1"/>
                </a:solidFill>
                <a:latin typeface="Eurostile" charset="0"/>
              </a:rPr>
              <a:t/>
            </a:r>
            <a:br>
              <a:rPr lang="en-US" sz="3200" dirty="0">
                <a:solidFill>
                  <a:schemeClr val="bg1"/>
                </a:solidFill>
                <a:latin typeface="Eurostile" charset="0"/>
              </a:rPr>
            </a:br>
            <a:r>
              <a:rPr lang="en-US" sz="2400" dirty="0">
                <a:solidFill>
                  <a:schemeClr val="bg1"/>
                </a:solidFill>
                <a:latin typeface="Eurostile" charset="0"/>
              </a:rPr>
              <a:t>http://www.niso.org/apps/</a:t>
            </a:r>
            <a:r>
              <a:rPr lang="en-US" sz="2400" dirty="0" err="1">
                <a:solidFill>
                  <a:schemeClr val="bg1"/>
                </a:solidFill>
                <a:latin typeface="Eurostile" charset="0"/>
              </a:rPr>
              <a:t>group_public</a:t>
            </a:r>
            <a:r>
              <a:rPr lang="en-US" sz="2400" dirty="0">
                <a:solidFill>
                  <a:schemeClr val="bg1"/>
                </a:solidFill>
                <a:latin typeface="Eurostile" charset="0"/>
              </a:rPr>
              <a:t>/</a:t>
            </a:r>
            <a:r>
              <a:rPr lang="en-US" sz="2400" dirty="0" err="1">
                <a:solidFill>
                  <a:schemeClr val="bg1"/>
                </a:solidFill>
                <a:latin typeface="Eurostile" charset="0"/>
              </a:rPr>
              <a:t>download.php</a:t>
            </a:r>
            <a:r>
              <a:rPr lang="en-US" sz="2400" dirty="0">
                <a:solidFill>
                  <a:schemeClr val="bg1"/>
                </a:solidFill>
                <a:latin typeface="Eurostile" charset="0"/>
              </a:rPr>
              <a:t>/13295/niso_altmetrics_white_paper_draft_v4.pdf</a:t>
            </a:r>
            <a:endParaRPr lang="en-US" sz="3200" dirty="0" smtClean="0">
              <a:solidFill>
                <a:schemeClr val="bg1"/>
              </a:solidFill>
              <a:latin typeface="Eurostile" charset="0"/>
            </a:endParaRPr>
          </a:p>
        </p:txBody>
      </p:sp>
      <p:sp>
        <p:nvSpPr>
          <p:cNvPr id="24578" name="Date Placeholder 3"/>
          <p:cNvSpPr>
            <a:spLocks noGrp="1"/>
          </p:cNvSpPr>
          <p:nvPr>
            <p:ph type="dt" sz="half" idx="10"/>
          </p:nvPr>
        </p:nvSpPr>
        <p:spPr>
          <a:noFill/>
        </p:spPr>
        <p:txBody>
          <a:bodyPr/>
          <a:lstStyle/>
          <a:p>
            <a:r>
              <a:rPr lang="en-US" smtClean="0"/>
              <a:t>October 1, 2014</a:t>
            </a:r>
            <a:endParaRPr lang="en-US" dirty="0"/>
          </a:p>
        </p:txBody>
      </p:sp>
      <p:sp>
        <p:nvSpPr>
          <p:cNvPr id="24580" name="Slide Number Placeholder 5"/>
          <p:cNvSpPr>
            <a:spLocks noGrp="1"/>
          </p:cNvSpPr>
          <p:nvPr>
            <p:ph type="sldNum" sz="quarter" idx="12"/>
          </p:nvPr>
        </p:nvSpPr>
        <p:spPr>
          <a:noFill/>
        </p:spPr>
        <p:txBody>
          <a:bodyPr/>
          <a:lstStyle/>
          <a:p>
            <a:fld id="{B35FFF72-1FD1-4249-9212-6CB9FB1393A1}" type="slidenum">
              <a:rPr lang="en-US" smtClean="0"/>
              <a:pPr/>
              <a:t>42</a:t>
            </a:fld>
            <a:endParaRPr lang="en-US" smtClean="0"/>
          </a:p>
        </p:txBody>
      </p:sp>
    </p:spTree>
    <p:extLst>
      <p:ext uri="{BB962C8B-B14F-4D97-AF65-F5344CB8AC3E}">
        <p14:creationId xmlns:p14="http://schemas.microsoft.com/office/powerpoint/2010/main" val="273566354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p:nvPr>
        </p:nvSpPr>
        <p:spPr>
          <a:xfrm>
            <a:off x="457200" y="152400"/>
            <a:ext cx="8291513" cy="720725"/>
          </a:xfrm>
        </p:spPr>
        <p:txBody>
          <a:bodyPr/>
          <a:lstStyle/>
          <a:p>
            <a:pPr eaLnBrk="1" hangingPunct="1">
              <a:lnSpc>
                <a:spcPct val="90000"/>
              </a:lnSpc>
            </a:pPr>
            <a:r>
              <a:rPr lang="en-US" sz="3600" dirty="0" smtClean="0">
                <a:latin typeface="Eurostile" charset="0"/>
              </a:rPr>
              <a:t>Questions?</a:t>
            </a:r>
            <a:endParaRPr lang="en-US" sz="3600" dirty="0">
              <a:latin typeface="Eurostile" charset="0"/>
            </a:endParaRPr>
          </a:p>
        </p:txBody>
      </p:sp>
      <p:sp>
        <p:nvSpPr>
          <p:cNvPr id="73734" name="Rectangle 3"/>
          <p:cNvSpPr>
            <a:spLocks noGrp="1" noChangeArrowheads="1"/>
          </p:cNvSpPr>
          <p:nvPr>
            <p:ph idx="1"/>
          </p:nvPr>
        </p:nvSpPr>
        <p:spPr/>
        <p:txBody>
          <a:bodyPr>
            <a:normAutofit lnSpcReduction="10000"/>
          </a:bodyPr>
          <a:lstStyle/>
          <a:p>
            <a:pPr algn="ctr" eaLnBrk="1" hangingPunct="1">
              <a:lnSpc>
                <a:spcPct val="90000"/>
              </a:lnSpc>
              <a:buFontTx/>
              <a:buNone/>
            </a:pPr>
            <a:endParaRPr lang="en-US" sz="4000" b="1" dirty="0">
              <a:latin typeface="Eurostile" charset="0"/>
            </a:endParaRPr>
          </a:p>
          <a:p>
            <a:pPr algn="r" eaLnBrk="1" hangingPunct="1">
              <a:lnSpc>
                <a:spcPct val="90000"/>
              </a:lnSpc>
              <a:buFontTx/>
              <a:buNone/>
            </a:pPr>
            <a:r>
              <a:rPr lang="en-US" sz="2800" b="1" dirty="0">
                <a:latin typeface="Eurostile" charset="0"/>
              </a:rPr>
              <a:t>Todd </a:t>
            </a:r>
            <a:r>
              <a:rPr lang="en-US" sz="2800" b="1" dirty="0" smtClean="0">
                <a:latin typeface="Eurostile" charset="0"/>
              </a:rPr>
              <a:t>Carpenter</a:t>
            </a:r>
          </a:p>
          <a:p>
            <a:pPr algn="r" eaLnBrk="1" hangingPunct="1">
              <a:lnSpc>
                <a:spcPct val="90000"/>
              </a:lnSpc>
              <a:buFontTx/>
              <a:buNone/>
            </a:pPr>
            <a:r>
              <a:rPr lang="en-US" sz="2800" b="1" dirty="0" smtClean="0">
                <a:latin typeface="Eurostile" charset="0"/>
              </a:rPr>
              <a:t>Executive Director</a:t>
            </a:r>
            <a:endParaRPr lang="en-US" sz="2800" b="1" dirty="0">
              <a:latin typeface="Eurostile" charset="0"/>
            </a:endParaRPr>
          </a:p>
          <a:p>
            <a:pPr algn="r" eaLnBrk="1" hangingPunct="1">
              <a:lnSpc>
                <a:spcPct val="90000"/>
              </a:lnSpc>
              <a:buFontTx/>
              <a:buNone/>
            </a:pPr>
            <a:r>
              <a:rPr lang="en-US" sz="2800" b="1" dirty="0">
                <a:latin typeface="Eurostile" charset="0"/>
              </a:rPr>
              <a:t>tcarpenter@niso.org</a:t>
            </a:r>
            <a:endParaRPr lang="en-US" sz="4000" b="1" dirty="0">
              <a:latin typeface="Eurostile" charset="0"/>
            </a:endParaRPr>
          </a:p>
          <a:p>
            <a:pPr eaLnBrk="1" hangingPunct="1">
              <a:lnSpc>
                <a:spcPct val="90000"/>
              </a:lnSpc>
              <a:buFontTx/>
              <a:buNone/>
            </a:pPr>
            <a:endParaRPr lang="en-US" dirty="0">
              <a:latin typeface="Eurostile" charset="0"/>
            </a:endParaRPr>
          </a:p>
          <a:p>
            <a:pPr lvl="2" indent="-685800" eaLnBrk="1" hangingPunct="1">
              <a:lnSpc>
                <a:spcPct val="90000"/>
              </a:lnSpc>
              <a:buFontTx/>
              <a:buNone/>
            </a:pPr>
            <a:endParaRPr lang="en-US" sz="1800" dirty="0">
              <a:latin typeface="Eurostile" charset="0"/>
            </a:endParaRPr>
          </a:p>
          <a:p>
            <a:pPr lvl="2" indent="-685800" eaLnBrk="1" hangingPunct="1">
              <a:lnSpc>
                <a:spcPct val="90000"/>
              </a:lnSpc>
              <a:buFontTx/>
              <a:buNone/>
            </a:pPr>
            <a:endParaRPr lang="en-US" sz="1800" dirty="0">
              <a:latin typeface="Eurostile" charset="0"/>
            </a:endParaRPr>
          </a:p>
          <a:p>
            <a:pPr lvl="2" indent="-685800" eaLnBrk="1" hangingPunct="1">
              <a:lnSpc>
                <a:spcPct val="90000"/>
              </a:lnSpc>
              <a:buFontTx/>
              <a:buNone/>
            </a:pPr>
            <a:r>
              <a:rPr lang="en-US" sz="1800" dirty="0">
                <a:latin typeface="Eurostile" charset="0"/>
              </a:rPr>
              <a:t>National Information Standards Organization (NISO)</a:t>
            </a:r>
          </a:p>
          <a:p>
            <a:pPr lvl="2" indent="-685800" eaLnBrk="1" hangingPunct="1">
              <a:lnSpc>
                <a:spcPct val="90000"/>
              </a:lnSpc>
              <a:buFontTx/>
              <a:buNone/>
            </a:pPr>
            <a:r>
              <a:rPr lang="en-US" sz="1800" dirty="0" smtClean="0">
                <a:latin typeface="Eurostile" charset="0"/>
              </a:rPr>
              <a:t>3600 Clipper Mill Road, Suite 302</a:t>
            </a:r>
            <a:endParaRPr lang="en-US" sz="1800" dirty="0">
              <a:latin typeface="Eurostile" charset="0"/>
            </a:endParaRPr>
          </a:p>
          <a:p>
            <a:pPr lvl="2" indent="-685800" eaLnBrk="1" hangingPunct="1">
              <a:lnSpc>
                <a:spcPct val="90000"/>
              </a:lnSpc>
              <a:buFontTx/>
              <a:buNone/>
            </a:pPr>
            <a:r>
              <a:rPr lang="en-US" sz="1800" dirty="0">
                <a:latin typeface="Eurostile" charset="0"/>
              </a:rPr>
              <a:t>Baltimore, MD </a:t>
            </a:r>
            <a:r>
              <a:rPr lang="en-US" sz="1800" dirty="0" smtClean="0">
                <a:latin typeface="Eurostile" charset="0"/>
              </a:rPr>
              <a:t>21211 </a:t>
            </a:r>
            <a:r>
              <a:rPr lang="en-US" sz="1800" dirty="0">
                <a:latin typeface="Eurostile" charset="0"/>
              </a:rPr>
              <a:t>USA</a:t>
            </a:r>
          </a:p>
          <a:p>
            <a:pPr lvl="2" indent="-685800" eaLnBrk="1" hangingPunct="1">
              <a:lnSpc>
                <a:spcPct val="90000"/>
              </a:lnSpc>
              <a:buFontTx/>
              <a:buNone/>
            </a:pPr>
            <a:r>
              <a:rPr lang="en-US" sz="1800" dirty="0">
                <a:latin typeface="Eurostile" charset="0"/>
              </a:rPr>
              <a:t>+1 (301) 654-2512</a:t>
            </a:r>
          </a:p>
          <a:p>
            <a:pPr lvl="2" indent="-685800" eaLnBrk="1" hangingPunct="1">
              <a:lnSpc>
                <a:spcPct val="90000"/>
              </a:lnSpc>
              <a:buFontTx/>
              <a:buNone/>
            </a:pPr>
            <a:r>
              <a:rPr lang="en-US" sz="1800" dirty="0">
                <a:latin typeface="Eurostile" charset="0"/>
              </a:rPr>
              <a:t>www.niso.org</a:t>
            </a:r>
            <a:endParaRPr lang="en-US" sz="2000" dirty="0">
              <a:latin typeface="Eurostile" charset="0"/>
            </a:endParaRPr>
          </a:p>
        </p:txBody>
      </p:sp>
      <p:sp>
        <p:nvSpPr>
          <p:cNvPr id="73730" name="Date Placeholder 3"/>
          <p:cNvSpPr>
            <a:spLocks noGrp="1"/>
          </p:cNvSpPr>
          <p:nvPr>
            <p:ph type="dt" sz="half" idx="10"/>
          </p:nvPr>
        </p:nvSpPr>
        <p:spPr>
          <a:noFill/>
        </p:spPr>
        <p:txBody>
          <a:bodyPr/>
          <a:lstStyle/>
          <a:p>
            <a:r>
              <a:rPr lang="en-US" smtClean="0"/>
              <a:t>October 1, 2014</a:t>
            </a:r>
            <a:endParaRPr lang="en-US" dirty="0"/>
          </a:p>
        </p:txBody>
      </p:sp>
      <p:sp>
        <p:nvSpPr>
          <p:cNvPr id="73732" name="Slide Number Placeholder 5"/>
          <p:cNvSpPr>
            <a:spLocks noGrp="1"/>
          </p:cNvSpPr>
          <p:nvPr>
            <p:ph type="sldNum" sz="quarter" idx="12"/>
          </p:nvPr>
        </p:nvSpPr>
        <p:spPr>
          <a:noFill/>
        </p:spPr>
        <p:txBody>
          <a:bodyPr/>
          <a:lstStyle/>
          <a:p>
            <a:fld id="{050ECAB3-F593-504B-B7AB-3F5CCAD7EC43}" type="slidenum">
              <a:rPr lang="en-US"/>
              <a:pPr/>
              <a:t>43</a:t>
            </a:fld>
            <a:endParaRPr lang="en-US" dirty="0"/>
          </a:p>
        </p:txBody>
      </p:sp>
    </p:spTree>
    <p:extLst>
      <p:ext uri="{BB962C8B-B14F-4D97-AF65-F5344CB8AC3E}">
        <p14:creationId xmlns:p14="http://schemas.microsoft.com/office/powerpoint/2010/main" val="316172230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8013030" cy="1470025"/>
          </a:xfrm>
        </p:spPr>
        <p:txBody>
          <a:bodyPr>
            <a:normAutofit fontScale="90000"/>
          </a:bodyPr>
          <a:lstStyle/>
          <a:p>
            <a:pPr defTabSz="410751"/>
            <a:r>
              <a:rPr lang="en-US" sz="4800" dirty="0" smtClean="0">
                <a:solidFill>
                  <a:srgbClr val="FFFFFF"/>
                </a:solidFill>
                <a:latin typeface="Gill Sans" charset="0"/>
                <a:cs typeface="Gill Sans" charset="0"/>
                <a:sym typeface="Gill Sans" charset="0"/>
              </a:rPr>
              <a:t>No researcher wants this </a:t>
            </a:r>
            <a:br>
              <a:rPr lang="en-US" sz="4800" dirty="0" smtClean="0">
                <a:solidFill>
                  <a:srgbClr val="FFFFFF"/>
                </a:solidFill>
                <a:latin typeface="Gill Sans" charset="0"/>
                <a:cs typeface="Gill Sans" charset="0"/>
                <a:sym typeface="Gill Sans" charset="0"/>
              </a:rPr>
            </a:br>
            <a:r>
              <a:rPr lang="en-US" sz="4800" dirty="0" smtClean="0">
                <a:solidFill>
                  <a:srgbClr val="FFFFFF"/>
                </a:solidFill>
                <a:latin typeface="Gill Sans" charset="0"/>
                <a:cs typeface="Gill Sans" charset="0"/>
                <a:sym typeface="Gill Sans" charset="0"/>
              </a:rPr>
              <a:t>to be the end of their career?</a:t>
            </a:r>
            <a:endParaRPr lang="en-US" sz="3600" dirty="0">
              <a:solidFill>
                <a:srgbClr val="FFFFFF"/>
              </a:solidFill>
            </a:endParaRPr>
          </a:p>
        </p:txBody>
      </p:sp>
      <p:pic>
        <p:nvPicPr>
          <p:cNvPr id="2" name="Picture 1" descr="rongaran_perseid meteor burning u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00" y="1596190"/>
            <a:ext cx="7747000" cy="5016500"/>
          </a:xfrm>
          <a:prstGeom prst="rect">
            <a:avLst/>
          </a:prstGeom>
        </p:spPr>
      </p:pic>
    </p:spTree>
    <p:extLst>
      <p:ext uri="{BB962C8B-B14F-4D97-AF65-F5344CB8AC3E}">
        <p14:creationId xmlns:p14="http://schemas.microsoft.com/office/powerpoint/2010/main" val="256636720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76200"/>
            <a:ext cx="9144000" cy="7086600"/>
          </a:xfrm>
          <a:prstGeom prst="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4513" name="Rectangle 1"/>
          <p:cNvSpPr>
            <a:spLocks noGrp="1" noChangeArrowheads="1"/>
          </p:cNvSpPr>
          <p:nvPr>
            <p:ph type="ctrTitle"/>
          </p:nvPr>
        </p:nvSpPr>
        <p:spPr>
          <a:xfrm>
            <a:off x="609600" y="228600"/>
            <a:ext cx="8013030" cy="1470025"/>
          </a:xfrm>
        </p:spPr>
        <p:txBody>
          <a:bodyPr>
            <a:normAutofit fontScale="90000"/>
          </a:bodyPr>
          <a:lstStyle/>
          <a:p>
            <a:pPr defTabSz="410751"/>
            <a:r>
              <a:rPr lang="en-US" sz="4800" dirty="0" smtClean="0">
                <a:solidFill>
                  <a:srgbClr val="FFFFFF"/>
                </a:solidFill>
                <a:latin typeface="Gill Sans" charset="0"/>
                <a:cs typeface="Gill Sans" charset="0"/>
                <a:sym typeface="Gill Sans" charset="0"/>
              </a:rPr>
              <a:t>Are we measuring scholarship using “English” or “Metrics”</a:t>
            </a:r>
            <a:endParaRPr lang="en-US" sz="3600" dirty="0">
              <a:solidFill>
                <a:srgbClr val="FFFFFF"/>
              </a:solidFill>
            </a:endParaRPr>
          </a:p>
        </p:txBody>
      </p:sp>
      <p:pic>
        <p:nvPicPr>
          <p:cNvPr id="3" name="Picture 2" descr="100 Feet of Tape Measure-nira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578" y="1698626"/>
            <a:ext cx="6283159" cy="4712370"/>
          </a:xfrm>
          <a:prstGeom prst="rect">
            <a:avLst/>
          </a:prstGeom>
        </p:spPr>
      </p:pic>
      <p:sp>
        <p:nvSpPr>
          <p:cNvPr id="4" name="TextBox 3"/>
          <p:cNvSpPr txBox="1"/>
          <p:nvPr/>
        </p:nvSpPr>
        <p:spPr>
          <a:xfrm>
            <a:off x="5039895" y="6534834"/>
            <a:ext cx="3275263" cy="646331"/>
          </a:xfrm>
          <a:prstGeom prst="rect">
            <a:avLst/>
          </a:prstGeom>
          <a:noFill/>
        </p:spPr>
        <p:txBody>
          <a:bodyPr wrap="square" rtlCol="0">
            <a:spAutoFit/>
          </a:bodyPr>
          <a:lstStyle/>
          <a:p>
            <a:r>
              <a:rPr lang="en-US" dirty="0">
                <a:solidFill>
                  <a:schemeClr val="bg1"/>
                </a:solidFill>
              </a:rPr>
              <a:t>Image: </a:t>
            </a:r>
            <a:r>
              <a:rPr lang="en-US" dirty="0" smtClean="0">
                <a:solidFill>
                  <a:schemeClr val="bg1"/>
                </a:solidFill>
              </a:rPr>
              <a:t>Flickr </a:t>
            </a:r>
            <a:r>
              <a:rPr lang="en-US" dirty="0">
                <a:solidFill>
                  <a:schemeClr val="bg1"/>
                </a:solidFill>
              </a:rPr>
              <a:t>user </a:t>
            </a:r>
            <a:r>
              <a:rPr lang="en-US" dirty="0" err="1">
                <a:solidFill>
                  <a:schemeClr val="bg1"/>
                </a:solidFill>
              </a:rPr>
              <a:t>karindalziel</a:t>
            </a:r>
            <a:endParaRPr lang="en-US" dirty="0">
              <a:solidFill>
                <a:schemeClr val="bg1"/>
              </a:solidFill>
            </a:endParaRPr>
          </a:p>
          <a:p>
            <a:endParaRPr lang="en-US" dirty="0"/>
          </a:p>
        </p:txBody>
      </p:sp>
    </p:spTree>
    <p:extLst>
      <p:ext uri="{BB962C8B-B14F-4D97-AF65-F5344CB8AC3E}">
        <p14:creationId xmlns:p14="http://schemas.microsoft.com/office/powerpoint/2010/main" val="63825752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ISO OAMI Logos.tif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147"/>
            <a:ext cx="9180689" cy="6848853"/>
          </a:xfrm>
          <a:prstGeom prst="rect">
            <a:avLst/>
          </a:prstGeom>
        </p:spPr>
      </p:pic>
    </p:spTree>
    <p:extLst>
      <p:ext uri="{BB962C8B-B14F-4D97-AF65-F5344CB8AC3E}">
        <p14:creationId xmlns:p14="http://schemas.microsoft.com/office/powerpoint/2010/main" val="83898530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ctrTitle"/>
          </p:nvPr>
        </p:nvSpPr>
        <p:spPr>
          <a:xfrm>
            <a:off x="685800" y="1143000"/>
            <a:ext cx="7772400" cy="3886199"/>
          </a:xfrm>
        </p:spPr>
        <p:txBody>
          <a:bodyPr>
            <a:normAutofit/>
          </a:bodyPr>
          <a:lstStyle/>
          <a:p>
            <a:pPr algn="ctr" defTabSz="410751"/>
            <a:r>
              <a:rPr lang="en-US" sz="5900" dirty="0" smtClean="0">
                <a:solidFill>
                  <a:srgbClr val="000000"/>
                </a:solidFill>
                <a:latin typeface="Gill Sans" charset="0"/>
                <a:cs typeface="Gill Sans" charset="0"/>
                <a:sym typeface="Gill Sans" charset="0"/>
              </a:rPr>
              <a:t>What are the infrastructure elements of alternative assessments?</a:t>
            </a:r>
            <a:endParaRPr lang="en-US" dirty="0"/>
          </a:p>
        </p:txBody>
      </p:sp>
    </p:spTree>
    <p:extLst>
      <p:ext uri="{BB962C8B-B14F-4D97-AF65-F5344CB8AC3E}">
        <p14:creationId xmlns:p14="http://schemas.microsoft.com/office/powerpoint/2010/main" val="764436387"/>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ctrTitle"/>
          </p:nvPr>
        </p:nvSpPr>
        <p:spPr>
          <a:xfrm>
            <a:off x="685800" y="1662530"/>
            <a:ext cx="7772400" cy="3617996"/>
          </a:xfrm>
        </p:spPr>
        <p:txBody>
          <a:bodyPr>
            <a:normAutofit fontScale="90000"/>
          </a:bodyPr>
          <a:lstStyle/>
          <a:p>
            <a:pPr algn="ctr" defTabSz="410751"/>
            <a:r>
              <a:rPr lang="en-US" sz="5900" dirty="0">
                <a:solidFill>
                  <a:srgbClr val="000000"/>
                </a:solidFill>
                <a:latin typeface="Gill Sans" charset="0"/>
                <a:cs typeface="Gill Sans" charset="0"/>
                <a:sym typeface="Gill Sans" charset="0"/>
              </a:rPr>
              <a:t>Basic Definitions</a:t>
            </a:r>
            <a:br>
              <a:rPr lang="en-US" sz="5900" dirty="0">
                <a:solidFill>
                  <a:srgbClr val="000000"/>
                </a:solidFill>
                <a:latin typeface="Gill Sans" charset="0"/>
                <a:cs typeface="Gill Sans" charset="0"/>
                <a:sym typeface="Gill Sans" charset="0"/>
              </a:rPr>
            </a:br>
            <a:r>
              <a:rPr lang="en-US" sz="5900" dirty="0">
                <a:solidFill>
                  <a:srgbClr val="000000"/>
                </a:solidFill>
                <a:latin typeface="Gill Sans" charset="0"/>
                <a:cs typeface="Gill Sans" charset="0"/>
                <a:sym typeface="Gill Sans" charset="0"/>
              </a:rPr>
              <a:t/>
            </a:r>
            <a:br>
              <a:rPr lang="en-US" sz="5900" dirty="0">
                <a:solidFill>
                  <a:srgbClr val="000000"/>
                </a:solidFill>
                <a:latin typeface="Gill Sans" charset="0"/>
                <a:cs typeface="Gill Sans" charset="0"/>
                <a:sym typeface="Gill Sans" charset="0"/>
              </a:rPr>
            </a:br>
            <a:r>
              <a:rPr lang="en-US" dirty="0">
                <a:solidFill>
                  <a:srgbClr val="000000"/>
                </a:solidFill>
                <a:latin typeface="Gill Sans" charset="0"/>
                <a:cs typeface="Gill Sans" charset="0"/>
                <a:sym typeface="Gill Sans" charset="0"/>
              </a:rPr>
              <a:t>(So we are all talking</a:t>
            </a:r>
            <a:br>
              <a:rPr lang="en-US" dirty="0">
                <a:solidFill>
                  <a:srgbClr val="000000"/>
                </a:solidFill>
                <a:latin typeface="Gill Sans" charset="0"/>
                <a:cs typeface="Gill Sans" charset="0"/>
                <a:sym typeface="Gill Sans" charset="0"/>
              </a:rPr>
            </a:br>
            <a:r>
              <a:rPr lang="en-US" dirty="0">
                <a:solidFill>
                  <a:srgbClr val="000000"/>
                </a:solidFill>
                <a:latin typeface="Gill Sans" charset="0"/>
                <a:cs typeface="Gill Sans" charset="0"/>
                <a:sym typeface="Gill Sans" charset="0"/>
              </a:rPr>
              <a:t>  about the same thing</a:t>
            </a:r>
            <a:r>
              <a:rPr lang="en-US" dirty="0" smtClean="0">
                <a:solidFill>
                  <a:srgbClr val="000000"/>
                </a:solidFill>
                <a:latin typeface="Gill Sans" charset="0"/>
                <a:cs typeface="Gill Sans" charset="0"/>
                <a:sym typeface="Gill Sans" charset="0"/>
              </a:rPr>
              <a:t>)</a:t>
            </a:r>
            <a:br>
              <a:rPr lang="en-US" dirty="0" smtClean="0">
                <a:solidFill>
                  <a:srgbClr val="000000"/>
                </a:solidFill>
                <a:latin typeface="Gill Sans" charset="0"/>
                <a:cs typeface="Gill Sans" charset="0"/>
                <a:sym typeface="Gill Sans" charset="0"/>
              </a:rPr>
            </a:br>
            <a:r>
              <a:rPr lang="en-US" dirty="0" smtClean="0">
                <a:solidFill>
                  <a:srgbClr val="000000"/>
                </a:solidFill>
                <a:latin typeface="Gill Sans" charset="0"/>
                <a:cs typeface="Gill Sans" charset="0"/>
                <a:sym typeface="Gill Sans" charset="0"/>
              </a:rPr>
              <a:t/>
            </a:r>
            <a:br>
              <a:rPr lang="en-US" dirty="0" smtClean="0">
                <a:solidFill>
                  <a:srgbClr val="000000"/>
                </a:solidFill>
                <a:latin typeface="Gill Sans" charset="0"/>
                <a:cs typeface="Gill Sans" charset="0"/>
                <a:sym typeface="Gill Sans" charset="0"/>
              </a:rPr>
            </a:br>
            <a:r>
              <a:rPr lang="en-US" dirty="0" smtClean="0">
                <a:solidFill>
                  <a:srgbClr val="000000"/>
                </a:solidFill>
                <a:latin typeface="Gill Sans" charset="0"/>
                <a:cs typeface="Gill Sans" charset="0"/>
                <a:sym typeface="Gill Sans" charset="0"/>
              </a:rPr>
              <a:t>Altmetrics, impact, article-level metrics, social media metrics, usage </a:t>
            </a:r>
            <a:endParaRPr lang="en-US" dirty="0"/>
          </a:p>
        </p:txBody>
      </p:sp>
    </p:spTree>
    <p:extLst>
      <p:ext uri="{BB962C8B-B14F-4D97-AF65-F5344CB8AC3E}">
        <p14:creationId xmlns:p14="http://schemas.microsoft.com/office/powerpoint/2010/main" val="428302157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NISO Standard Them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NISO Standard Theme 2.thmx</Template>
  <TotalTime>3288</TotalTime>
  <Words>1259</Words>
  <Application>Microsoft Macintosh PowerPoint</Application>
  <PresentationFormat>On-screen Show (4:3)</PresentationFormat>
  <Paragraphs>281</Paragraphs>
  <Slides>43</Slides>
  <Notes>20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NISO Standard Theme 2</vt:lpstr>
      <vt:lpstr>Are we all measuring in  miles or kilometers?    Building trust in metrics  though standards</vt:lpstr>
      <vt:lpstr>About </vt:lpstr>
      <vt:lpstr>How fast are we going?</vt:lpstr>
      <vt:lpstr>Pound-foot/seconds or  kilogram-meter/seconds </vt:lpstr>
      <vt:lpstr>No researcher wants this  to be the end of their career?</vt:lpstr>
      <vt:lpstr>Are we measuring scholarship using “English” or “Metrics”</vt:lpstr>
      <vt:lpstr>PowerPoint Presentation</vt:lpstr>
      <vt:lpstr>What are the infrastructure elements of alternative assessments?</vt:lpstr>
      <vt:lpstr>Basic Definitions  (So we are all talking   about the same thing)  Altmetrics, impact, article-level metrics, social media metrics, usage </vt:lpstr>
      <vt:lpstr>Element Identification</vt:lpstr>
      <vt:lpstr>At what granularity?</vt:lpstr>
      <vt:lpstr>How long do we measure?</vt:lpstr>
      <vt:lpstr>PowerPoint Presentation</vt:lpstr>
      <vt:lpstr>PowerPoint Presentation</vt:lpstr>
      <vt:lpstr>I often sound like a broken record</vt:lpstr>
      <vt:lpstr>TRUST</vt:lpstr>
      <vt:lpstr>PowerPoint Presentation</vt:lpstr>
      <vt:lpstr>PowerPoint Presentation</vt:lpstr>
      <vt:lpstr>Steering Committee </vt:lpstr>
      <vt:lpstr>PowerPoint Presentation</vt:lpstr>
      <vt:lpstr>Alternative Assessment Initiative   Phase 1 Meetings October 9, 2013  - San Francisco, CA December 11, 2013 - Washington, DC January 23-24 - Philadelphia, PA Round of 1-on-1 interviews – March/Apr  Phase 1 report published in June 2014  </vt:lpstr>
      <vt:lpstr>Meeting Lightning Talks</vt:lpstr>
      <vt:lpstr>PowerPoint Presentation</vt:lpstr>
      <vt:lpstr>PowerPoint Presentation</vt:lpstr>
      <vt:lpstr>PowerPoint Presentation</vt:lpstr>
      <vt:lpstr>30 One-on-One Interviews</vt:lpstr>
      <vt:lpstr>White Paper Released</vt:lpstr>
      <vt:lpstr>Potential work themes</vt:lpstr>
      <vt:lpstr>Potential work themes</vt:lpstr>
      <vt:lpstr>Potential work themes</vt:lpstr>
      <vt:lpstr>Potential work themes</vt:lpstr>
      <vt:lpstr>Potential work themes</vt:lpstr>
      <vt:lpstr>Potential work themes</vt:lpstr>
      <vt:lpstr>Potential work themes</vt:lpstr>
      <vt:lpstr>Potential work themes</vt:lpstr>
      <vt:lpstr>Potential work themes</vt:lpstr>
      <vt:lpstr>Alternative Assessment Initiative   Phase 2 Presentations of Phase 1 report (June 2014) Prioritization Effort (June - Aug, 2014) Project approval (Sept 2014) Working group formation (Oct 2014) Consensus Development (Nov 2014 - Dec 2015) Trial Use Period (Dec 15 - Mar 16) Publication of final recommendations (Jun 16) </vt:lpstr>
      <vt:lpstr>PowerPoint Presentation</vt:lpstr>
      <vt:lpstr>PowerPoint Presentation</vt:lpstr>
      <vt:lpstr>Top-ranked ideas  (very important &amp; important &gt;70%) </vt:lpstr>
      <vt:lpstr>Alternative Assessments of our Assessment Initiative     White paper downloaded 4,910 in 110 days 21 substantive comments received 120 in-person and virtual participants at the meetings  These 3 meetings attracted &gt;400 RSVPs for live stream   Goal: generate about 40 ideas, in total, generated more than 250 Project materials downloaded more than 18,000 times More than 450 direct tweets using the #NISOALMI hashtag Survey ranking of output by 118 people  Five articles in traditional news publications  15 blog posts about the initiative  </vt:lpstr>
      <vt:lpstr>For more  Project Site: www.niso.org/topics/tl/altmetrics_initiative/  White Paper: http://www.niso.org/apps/group_public/download.php/13295/niso_altmetrics_white_paper_draft_v4.pdf</vt:lpstr>
      <vt:lpstr>Questions?</vt:lpstr>
    </vt:vector>
  </TitlesOfParts>
  <Company>NISO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Carpenter</dc:creator>
  <cp:lastModifiedBy>Todd Carpenter</cp:lastModifiedBy>
  <cp:revision>154</cp:revision>
  <dcterms:created xsi:type="dcterms:W3CDTF">2014-05-29T18:56:42Z</dcterms:created>
  <dcterms:modified xsi:type="dcterms:W3CDTF">2014-09-26T08:26:15Z</dcterms:modified>
</cp:coreProperties>
</file>